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6"/>
  </p:notesMasterIdLst>
  <p:sldIdLst>
    <p:sldId id="256" r:id="rId5"/>
    <p:sldId id="274" r:id="rId6"/>
    <p:sldId id="275" r:id="rId7"/>
    <p:sldId id="276" r:id="rId8"/>
    <p:sldId id="265" r:id="rId9"/>
    <p:sldId id="264" r:id="rId10"/>
    <p:sldId id="257" r:id="rId11"/>
    <p:sldId id="258" r:id="rId12"/>
    <p:sldId id="267" r:id="rId13"/>
    <p:sldId id="259" r:id="rId14"/>
    <p:sldId id="260" r:id="rId15"/>
    <p:sldId id="278" r:id="rId16"/>
    <p:sldId id="261" r:id="rId17"/>
    <p:sldId id="279" r:id="rId18"/>
    <p:sldId id="268" r:id="rId19"/>
    <p:sldId id="269" r:id="rId20"/>
    <p:sldId id="270" r:id="rId21"/>
    <p:sldId id="271" r:id="rId22"/>
    <p:sldId id="262" r:id="rId23"/>
    <p:sldId id="263"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5C772C-F59F-41BD-9199-BCE698BB0B28}">
          <p14:sldIdLst>
            <p14:sldId id="256"/>
            <p14:sldId id="274"/>
            <p14:sldId id="275"/>
            <p14:sldId id="276"/>
            <p14:sldId id="265"/>
            <p14:sldId id="264"/>
            <p14:sldId id="257"/>
            <p14:sldId id="258"/>
            <p14:sldId id="267"/>
            <p14:sldId id="259"/>
            <p14:sldId id="260"/>
            <p14:sldId id="278"/>
            <p14:sldId id="261"/>
            <p14:sldId id="279"/>
            <p14:sldId id="268"/>
            <p14:sldId id="269"/>
            <p14:sldId id="270"/>
            <p14:sldId id="271"/>
            <p14:sldId id="262"/>
            <p14:sldId id="263"/>
            <p14:sldId id="273"/>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07AE4-A94A-4A6F-98BD-C4549FE840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620B03-DCBF-45F4-981A-D9BBDCD416CE}">
      <dgm:prSet/>
      <dgm:spPr/>
      <dgm:t>
        <a:bodyPr/>
        <a:lstStyle/>
        <a:p>
          <a:pPr rtl="0"/>
          <a:r>
            <a:rPr lang="en-US" dirty="0" smtClean="0"/>
            <a:t>The slow adoption of IWRM in the Wider Caribbean Region (WCR) has been attributed to several challenges including, but not limited to, </a:t>
          </a:r>
          <a:endParaRPr lang="en-TT" dirty="0"/>
        </a:p>
      </dgm:t>
    </dgm:pt>
    <dgm:pt modelId="{C4374EC1-0AAE-4DEB-B0B0-56DFA77E5106}" type="parTrans" cxnId="{0371AF2B-D259-492C-B6D1-2EECD7B9C369}">
      <dgm:prSet/>
      <dgm:spPr/>
      <dgm:t>
        <a:bodyPr/>
        <a:lstStyle/>
        <a:p>
          <a:endParaRPr lang="en-US"/>
        </a:p>
      </dgm:t>
    </dgm:pt>
    <dgm:pt modelId="{A3094899-61DA-4667-8212-AF9F0B9D3BC7}" type="sibTrans" cxnId="{0371AF2B-D259-492C-B6D1-2EECD7B9C369}">
      <dgm:prSet/>
      <dgm:spPr/>
      <dgm:t>
        <a:bodyPr/>
        <a:lstStyle/>
        <a:p>
          <a:endParaRPr lang="en-US"/>
        </a:p>
      </dgm:t>
    </dgm:pt>
    <dgm:pt modelId="{3FB2B0B7-B6C0-42B7-B940-9BFF62DC369F}">
      <dgm:prSet/>
      <dgm:spPr/>
      <dgm:t>
        <a:bodyPr/>
        <a:lstStyle/>
        <a:p>
          <a:pPr rtl="0"/>
          <a:r>
            <a:rPr lang="en-US" smtClean="0"/>
            <a:t>Weak or fragmented water resources governance (legislative, political and institutional levels), </a:t>
          </a:r>
          <a:endParaRPr lang="en-TT"/>
        </a:p>
      </dgm:t>
    </dgm:pt>
    <dgm:pt modelId="{A1FEE80D-CB29-430A-AB05-8A54663B7455}" type="parTrans" cxnId="{0E6F6EB0-1768-4E50-8F59-01AAF891CBFF}">
      <dgm:prSet/>
      <dgm:spPr/>
      <dgm:t>
        <a:bodyPr/>
        <a:lstStyle/>
        <a:p>
          <a:endParaRPr lang="en-US"/>
        </a:p>
      </dgm:t>
    </dgm:pt>
    <dgm:pt modelId="{F1303E13-D901-4297-85A8-A3C1C3911033}" type="sibTrans" cxnId="{0E6F6EB0-1768-4E50-8F59-01AAF891CBFF}">
      <dgm:prSet/>
      <dgm:spPr/>
      <dgm:t>
        <a:bodyPr/>
        <a:lstStyle/>
        <a:p>
          <a:endParaRPr lang="en-US"/>
        </a:p>
      </dgm:t>
    </dgm:pt>
    <dgm:pt modelId="{F3EEB121-A88B-44B2-BC16-4D2AEA9DC29D}">
      <dgm:prSet/>
      <dgm:spPr/>
      <dgm:t>
        <a:bodyPr/>
        <a:lstStyle/>
        <a:p>
          <a:pPr rtl="0"/>
          <a:r>
            <a:rPr lang="en-US" smtClean="0"/>
            <a:t>Lack of civil society engagement and participation in the water sector, </a:t>
          </a:r>
          <a:endParaRPr lang="en-TT"/>
        </a:p>
      </dgm:t>
    </dgm:pt>
    <dgm:pt modelId="{B2598131-E66F-4CD4-B771-23ECDF31CE71}" type="parTrans" cxnId="{3C59B409-401E-4725-8572-B5CD38E0E6B8}">
      <dgm:prSet/>
      <dgm:spPr/>
      <dgm:t>
        <a:bodyPr/>
        <a:lstStyle/>
        <a:p>
          <a:endParaRPr lang="en-US"/>
        </a:p>
      </dgm:t>
    </dgm:pt>
    <dgm:pt modelId="{01D07638-994F-4681-AE7D-45F63BD85669}" type="sibTrans" cxnId="{3C59B409-401E-4725-8572-B5CD38E0E6B8}">
      <dgm:prSet/>
      <dgm:spPr/>
      <dgm:t>
        <a:bodyPr/>
        <a:lstStyle/>
        <a:p>
          <a:endParaRPr lang="en-US"/>
        </a:p>
      </dgm:t>
    </dgm:pt>
    <dgm:pt modelId="{3D4647BC-D8D2-4987-A0FF-B7A2865CA56F}">
      <dgm:prSet/>
      <dgm:spPr/>
      <dgm:t>
        <a:bodyPr/>
        <a:lstStyle/>
        <a:p>
          <a:pPr rtl="0"/>
          <a:r>
            <a:rPr lang="en-US" smtClean="0"/>
            <a:t>Data limitations, </a:t>
          </a:r>
          <a:endParaRPr lang="en-TT"/>
        </a:p>
      </dgm:t>
    </dgm:pt>
    <dgm:pt modelId="{B9559224-9731-4B7D-A800-B9D6D78F0F12}" type="parTrans" cxnId="{BCDECB7D-8C37-41B5-8D73-279743C90A45}">
      <dgm:prSet/>
      <dgm:spPr/>
      <dgm:t>
        <a:bodyPr/>
        <a:lstStyle/>
        <a:p>
          <a:endParaRPr lang="en-US"/>
        </a:p>
      </dgm:t>
    </dgm:pt>
    <dgm:pt modelId="{4F8AD4AC-2826-49E7-B86B-30B74A25E2CD}" type="sibTrans" cxnId="{BCDECB7D-8C37-41B5-8D73-279743C90A45}">
      <dgm:prSet/>
      <dgm:spPr/>
      <dgm:t>
        <a:bodyPr/>
        <a:lstStyle/>
        <a:p>
          <a:endParaRPr lang="en-US"/>
        </a:p>
      </dgm:t>
    </dgm:pt>
    <dgm:pt modelId="{0ED1C3F3-B940-4999-A0A7-426B73D1FB9E}">
      <dgm:prSet/>
      <dgm:spPr/>
      <dgm:t>
        <a:bodyPr/>
        <a:lstStyle/>
        <a:p>
          <a:pPr rtl="0"/>
          <a:r>
            <a:rPr lang="en-US" smtClean="0"/>
            <a:t>Lack of funding, </a:t>
          </a:r>
          <a:endParaRPr lang="en-TT"/>
        </a:p>
      </dgm:t>
    </dgm:pt>
    <dgm:pt modelId="{C88A5A8A-ACF9-4FE0-A183-D01EB799D0E4}" type="parTrans" cxnId="{69555C32-B214-4CA6-B928-0EA18A2DED07}">
      <dgm:prSet/>
      <dgm:spPr/>
      <dgm:t>
        <a:bodyPr/>
        <a:lstStyle/>
        <a:p>
          <a:endParaRPr lang="en-US"/>
        </a:p>
      </dgm:t>
    </dgm:pt>
    <dgm:pt modelId="{AD838F69-086C-4358-9AAF-0CAFDA427D96}" type="sibTrans" cxnId="{69555C32-B214-4CA6-B928-0EA18A2DED07}">
      <dgm:prSet/>
      <dgm:spPr/>
      <dgm:t>
        <a:bodyPr/>
        <a:lstStyle/>
        <a:p>
          <a:endParaRPr lang="en-US"/>
        </a:p>
      </dgm:t>
    </dgm:pt>
    <dgm:pt modelId="{15D29229-30A0-47B0-8419-E8A32E54FF7C}">
      <dgm:prSet/>
      <dgm:spPr/>
      <dgm:t>
        <a:bodyPr/>
        <a:lstStyle/>
        <a:p>
          <a:pPr rtl="0"/>
          <a:r>
            <a:rPr lang="en-US" dirty="0" smtClean="0"/>
            <a:t>Shortage of trained technical staff, </a:t>
          </a:r>
          <a:endParaRPr lang="en-TT" dirty="0"/>
        </a:p>
      </dgm:t>
    </dgm:pt>
    <dgm:pt modelId="{13D256BB-B875-4072-B4FA-8E71122445D5}" type="parTrans" cxnId="{CEFBBFF5-3C65-4722-876A-ED41B9C5255D}">
      <dgm:prSet/>
      <dgm:spPr/>
      <dgm:t>
        <a:bodyPr/>
        <a:lstStyle/>
        <a:p>
          <a:endParaRPr lang="en-US"/>
        </a:p>
      </dgm:t>
    </dgm:pt>
    <dgm:pt modelId="{29C7059A-0346-4AD1-BAF1-18C060704AED}" type="sibTrans" cxnId="{CEFBBFF5-3C65-4722-876A-ED41B9C5255D}">
      <dgm:prSet/>
      <dgm:spPr/>
      <dgm:t>
        <a:bodyPr/>
        <a:lstStyle/>
        <a:p>
          <a:endParaRPr lang="en-US"/>
        </a:p>
      </dgm:t>
    </dgm:pt>
    <dgm:pt modelId="{9B38FDB2-883E-4844-985D-3314D1E80F5B}">
      <dgm:prSet/>
      <dgm:spPr/>
      <dgm:t>
        <a:bodyPr/>
        <a:lstStyle/>
        <a:p>
          <a:pPr rtl="0"/>
          <a:r>
            <a:rPr lang="en-US" smtClean="0"/>
            <a:t>Environmental challenges including climate change, poor land use planning, lack of gender mainstreaming, and </a:t>
          </a:r>
          <a:endParaRPr lang="en-TT"/>
        </a:p>
      </dgm:t>
    </dgm:pt>
    <dgm:pt modelId="{8A63DD14-DDA5-4870-80B4-BD6A6A071505}" type="parTrans" cxnId="{0AFD7F36-7423-42E8-9849-0F57751A1525}">
      <dgm:prSet/>
      <dgm:spPr/>
      <dgm:t>
        <a:bodyPr/>
        <a:lstStyle/>
        <a:p>
          <a:endParaRPr lang="en-US"/>
        </a:p>
      </dgm:t>
    </dgm:pt>
    <dgm:pt modelId="{35F41E13-62D0-4E84-8557-623A8B77EEDC}" type="sibTrans" cxnId="{0AFD7F36-7423-42E8-9849-0F57751A1525}">
      <dgm:prSet/>
      <dgm:spPr/>
      <dgm:t>
        <a:bodyPr/>
        <a:lstStyle/>
        <a:p>
          <a:endParaRPr lang="en-US"/>
        </a:p>
      </dgm:t>
    </dgm:pt>
    <dgm:pt modelId="{C7338E27-27C2-442F-9E8B-3CB8FDEC800B}">
      <dgm:prSet/>
      <dgm:spPr/>
      <dgm:t>
        <a:bodyPr/>
        <a:lstStyle/>
        <a:p>
          <a:pPr rtl="0"/>
          <a:r>
            <a:rPr lang="en-US" smtClean="0"/>
            <a:t>Limited monitoring and evaluation.</a:t>
          </a:r>
          <a:endParaRPr lang="en-TT"/>
        </a:p>
      </dgm:t>
    </dgm:pt>
    <dgm:pt modelId="{B6CEEA9D-6671-409D-98EC-E7637C22AC02}" type="parTrans" cxnId="{2065841A-0D0D-4B8D-B87F-4A23FAF71A20}">
      <dgm:prSet/>
      <dgm:spPr/>
      <dgm:t>
        <a:bodyPr/>
        <a:lstStyle/>
        <a:p>
          <a:endParaRPr lang="en-US"/>
        </a:p>
      </dgm:t>
    </dgm:pt>
    <dgm:pt modelId="{F6A847B0-90DD-41A6-A919-DA62E5733C49}" type="sibTrans" cxnId="{2065841A-0D0D-4B8D-B87F-4A23FAF71A20}">
      <dgm:prSet/>
      <dgm:spPr/>
      <dgm:t>
        <a:bodyPr/>
        <a:lstStyle/>
        <a:p>
          <a:endParaRPr lang="en-US"/>
        </a:p>
      </dgm:t>
    </dgm:pt>
    <dgm:pt modelId="{FFBB134D-F1C4-4495-A87F-A01CCF00CF8B}">
      <dgm:prSet/>
      <dgm:spPr/>
      <dgm:t>
        <a:bodyPr/>
        <a:lstStyle/>
        <a:p>
          <a:pPr rtl="0"/>
          <a:r>
            <a:rPr lang="en-US" smtClean="0"/>
            <a:t>The development and adoption of IWRM in the region's countries is a priority within the framework of the Cartagena Convention, the only binding regional agreement for the protection of the marine environment of the WCR.</a:t>
          </a:r>
          <a:endParaRPr lang="en-TT"/>
        </a:p>
      </dgm:t>
    </dgm:pt>
    <dgm:pt modelId="{8AF56289-DFB4-404E-8C93-79575A307087}" type="parTrans" cxnId="{1341F786-4EFF-4464-8D75-EB61FFE8C9ED}">
      <dgm:prSet/>
      <dgm:spPr/>
      <dgm:t>
        <a:bodyPr/>
        <a:lstStyle/>
        <a:p>
          <a:endParaRPr lang="en-US"/>
        </a:p>
      </dgm:t>
    </dgm:pt>
    <dgm:pt modelId="{A3B25C4F-00FA-4A40-8296-ADD321A11D88}" type="sibTrans" cxnId="{1341F786-4EFF-4464-8D75-EB61FFE8C9ED}">
      <dgm:prSet/>
      <dgm:spPr/>
      <dgm:t>
        <a:bodyPr/>
        <a:lstStyle/>
        <a:p>
          <a:endParaRPr lang="en-US"/>
        </a:p>
      </dgm:t>
    </dgm:pt>
    <dgm:pt modelId="{CA52843D-6B61-4E22-A2CB-44A183C9C79B}" type="pres">
      <dgm:prSet presAssocID="{1E107AE4-A94A-4A6F-98BD-C4549FE84085}" presName="linear" presStyleCnt="0">
        <dgm:presLayoutVars>
          <dgm:animLvl val="lvl"/>
          <dgm:resizeHandles val="exact"/>
        </dgm:presLayoutVars>
      </dgm:prSet>
      <dgm:spPr/>
      <dgm:t>
        <a:bodyPr/>
        <a:lstStyle/>
        <a:p>
          <a:endParaRPr lang="en-US"/>
        </a:p>
      </dgm:t>
    </dgm:pt>
    <dgm:pt modelId="{F738BCCD-963B-4D1F-B1B2-1D5C73C720ED}" type="pres">
      <dgm:prSet presAssocID="{14620B03-DCBF-45F4-981A-D9BBDCD416CE}" presName="parentText" presStyleLbl="node1" presStyleIdx="0" presStyleCnt="2">
        <dgm:presLayoutVars>
          <dgm:chMax val="0"/>
          <dgm:bulletEnabled val="1"/>
        </dgm:presLayoutVars>
      </dgm:prSet>
      <dgm:spPr/>
      <dgm:t>
        <a:bodyPr/>
        <a:lstStyle/>
        <a:p>
          <a:endParaRPr lang="en-US"/>
        </a:p>
      </dgm:t>
    </dgm:pt>
    <dgm:pt modelId="{C42E2395-AD74-4853-A661-DEC2B66C92DD}" type="pres">
      <dgm:prSet presAssocID="{14620B03-DCBF-45F4-981A-D9BBDCD416CE}" presName="childText" presStyleLbl="revTx" presStyleIdx="0" presStyleCnt="1">
        <dgm:presLayoutVars>
          <dgm:bulletEnabled val="1"/>
        </dgm:presLayoutVars>
      </dgm:prSet>
      <dgm:spPr/>
      <dgm:t>
        <a:bodyPr/>
        <a:lstStyle/>
        <a:p>
          <a:endParaRPr lang="en-US"/>
        </a:p>
      </dgm:t>
    </dgm:pt>
    <dgm:pt modelId="{0F110933-67B6-4882-8E85-E9C366AD99E0}" type="pres">
      <dgm:prSet presAssocID="{FFBB134D-F1C4-4495-A87F-A01CCF00CF8B}" presName="parentText" presStyleLbl="node1" presStyleIdx="1" presStyleCnt="2">
        <dgm:presLayoutVars>
          <dgm:chMax val="0"/>
          <dgm:bulletEnabled val="1"/>
        </dgm:presLayoutVars>
      </dgm:prSet>
      <dgm:spPr/>
      <dgm:t>
        <a:bodyPr/>
        <a:lstStyle/>
        <a:p>
          <a:endParaRPr lang="en-US"/>
        </a:p>
      </dgm:t>
    </dgm:pt>
  </dgm:ptLst>
  <dgm:cxnLst>
    <dgm:cxn modelId="{0AFD7F36-7423-42E8-9849-0F57751A1525}" srcId="{14620B03-DCBF-45F4-981A-D9BBDCD416CE}" destId="{9B38FDB2-883E-4844-985D-3314D1E80F5B}" srcOrd="5" destOrd="0" parTransId="{8A63DD14-DDA5-4870-80B4-BD6A6A071505}" sibTransId="{35F41E13-62D0-4E84-8557-623A8B77EEDC}"/>
    <dgm:cxn modelId="{1341F786-4EFF-4464-8D75-EB61FFE8C9ED}" srcId="{1E107AE4-A94A-4A6F-98BD-C4549FE84085}" destId="{FFBB134D-F1C4-4495-A87F-A01CCF00CF8B}" srcOrd="1" destOrd="0" parTransId="{8AF56289-DFB4-404E-8C93-79575A307087}" sibTransId="{A3B25C4F-00FA-4A40-8296-ADD321A11D88}"/>
    <dgm:cxn modelId="{BCDECB7D-8C37-41B5-8D73-279743C90A45}" srcId="{14620B03-DCBF-45F4-981A-D9BBDCD416CE}" destId="{3D4647BC-D8D2-4987-A0FF-B7A2865CA56F}" srcOrd="2" destOrd="0" parTransId="{B9559224-9731-4B7D-A800-B9D6D78F0F12}" sibTransId="{4F8AD4AC-2826-49E7-B86B-30B74A25E2CD}"/>
    <dgm:cxn modelId="{E7ED51D2-D8E9-4F30-9949-FE9175AE2CBE}" type="presOf" srcId="{3FB2B0B7-B6C0-42B7-B940-9BFF62DC369F}" destId="{C42E2395-AD74-4853-A661-DEC2B66C92DD}" srcOrd="0" destOrd="0" presId="urn:microsoft.com/office/officeart/2005/8/layout/vList2"/>
    <dgm:cxn modelId="{69555C32-B214-4CA6-B928-0EA18A2DED07}" srcId="{14620B03-DCBF-45F4-981A-D9BBDCD416CE}" destId="{0ED1C3F3-B940-4999-A0A7-426B73D1FB9E}" srcOrd="3" destOrd="0" parTransId="{C88A5A8A-ACF9-4FE0-A183-D01EB799D0E4}" sibTransId="{AD838F69-086C-4358-9AAF-0CAFDA427D96}"/>
    <dgm:cxn modelId="{E92FC413-8404-4B62-A5BE-9E3290ABEF08}" type="presOf" srcId="{1E107AE4-A94A-4A6F-98BD-C4549FE84085}" destId="{CA52843D-6B61-4E22-A2CB-44A183C9C79B}" srcOrd="0" destOrd="0" presId="urn:microsoft.com/office/officeart/2005/8/layout/vList2"/>
    <dgm:cxn modelId="{5ADBDDD7-E3DA-44A1-9C2E-12D32D4D2596}" type="presOf" srcId="{9B38FDB2-883E-4844-985D-3314D1E80F5B}" destId="{C42E2395-AD74-4853-A661-DEC2B66C92DD}" srcOrd="0" destOrd="5" presId="urn:microsoft.com/office/officeart/2005/8/layout/vList2"/>
    <dgm:cxn modelId="{F17BB7EA-E1B2-41B8-B97D-1DC8AF8C0F9C}" type="presOf" srcId="{14620B03-DCBF-45F4-981A-D9BBDCD416CE}" destId="{F738BCCD-963B-4D1F-B1B2-1D5C73C720ED}" srcOrd="0" destOrd="0" presId="urn:microsoft.com/office/officeart/2005/8/layout/vList2"/>
    <dgm:cxn modelId="{9AED23A3-F9B8-41DA-8FBC-59EB88FC118C}" type="presOf" srcId="{15D29229-30A0-47B0-8419-E8A32E54FF7C}" destId="{C42E2395-AD74-4853-A661-DEC2B66C92DD}" srcOrd="0" destOrd="4" presId="urn:microsoft.com/office/officeart/2005/8/layout/vList2"/>
    <dgm:cxn modelId="{6892E989-7A41-4E5D-9749-9D3E94AA4B89}" type="presOf" srcId="{C7338E27-27C2-442F-9E8B-3CB8FDEC800B}" destId="{C42E2395-AD74-4853-A661-DEC2B66C92DD}" srcOrd="0" destOrd="6" presId="urn:microsoft.com/office/officeart/2005/8/layout/vList2"/>
    <dgm:cxn modelId="{3650B4EF-BB95-4C41-9E77-5499241C61AE}" type="presOf" srcId="{3D4647BC-D8D2-4987-A0FF-B7A2865CA56F}" destId="{C42E2395-AD74-4853-A661-DEC2B66C92DD}" srcOrd="0" destOrd="2" presId="urn:microsoft.com/office/officeart/2005/8/layout/vList2"/>
    <dgm:cxn modelId="{A32D2390-5D2D-4D50-94A1-AAA195B247D1}" type="presOf" srcId="{F3EEB121-A88B-44B2-BC16-4D2AEA9DC29D}" destId="{C42E2395-AD74-4853-A661-DEC2B66C92DD}" srcOrd="0" destOrd="1" presId="urn:microsoft.com/office/officeart/2005/8/layout/vList2"/>
    <dgm:cxn modelId="{4D3C33F7-FEF0-4DDE-9F9A-800A6326E22A}" type="presOf" srcId="{FFBB134D-F1C4-4495-A87F-A01CCF00CF8B}" destId="{0F110933-67B6-4882-8E85-E9C366AD99E0}" srcOrd="0" destOrd="0" presId="urn:microsoft.com/office/officeart/2005/8/layout/vList2"/>
    <dgm:cxn modelId="{0E6F6EB0-1768-4E50-8F59-01AAF891CBFF}" srcId="{14620B03-DCBF-45F4-981A-D9BBDCD416CE}" destId="{3FB2B0B7-B6C0-42B7-B940-9BFF62DC369F}" srcOrd="0" destOrd="0" parTransId="{A1FEE80D-CB29-430A-AB05-8A54663B7455}" sibTransId="{F1303E13-D901-4297-85A8-A3C1C3911033}"/>
    <dgm:cxn modelId="{0371AF2B-D259-492C-B6D1-2EECD7B9C369}" srcId="{1E107AE4-A94A-4A6F-98BD-C4549FE84085}" destId="{14620B03-DCBF-45F4-981A-D9BBDCD416CE}" srcOrd="0" destOrd="0" parTransId="{C4374EC1-0AAE-4DEB-B0B0-56DFA77E5106}" sibTransId="{A3094899-61DA-4667-8212-AF9F0B9D3BC7}"/>
    <dgm:cxn modelId="{CEFBBFF5-3C65-4722-876A-ED41B9C5255D}" srcId="{14620B03-DCBF-45F4-981A-D9BBDCD416CE}" destId="{15D29229-30A0-47B0-8419-E8A32E54FF7C}" srcOrd="4" destOrd="0" parTransId="{13D256BB-B875-4072-B4FA-8E71122445D5}" sibTransId="{29C7059A-0346-4AD1-BAF1-18C060704AED}"/>
    <dgm:cxn modelId="{2065841A-0D0D-4B8D-B87F-4A23FAF71A20}" srcId="{14620B03-DCBF-45F4-981A-D9BBDCD416CE}" destId="{C7338E27-27C2-442F-9E8B-3CB8FDEC800B}" srcOrd="6" destOrd="0" parTransId="{B6CEEA9D-6671-409D-98EC-E7637C22AC02}" sibTransId="{F6A847B0-90DD-41A6-A919-DA62E5733C49}"/>
    <dgm:cxn modelId="{AA842C0E-AAB4-4EE9-9420-02C0559D398D}" type="presOf" srcId="{0ED1C3F3-B940-4999-A0A7-426B73D1FB9E}" destId="{C42E2395-AD74-4853-A661-DEC2B66C92DD}" srcOrd="0" destOrd="3" presId="urn:microsoft.com/office/officeart/2005/8/layout/vList2"/>
    <dgm:cxn modelId="{3C59B409-401E-4725-8572-B5CD38E0E6B8}" srcId="{14620B03-DCBF-45F4-981A-D9BBDCD416CE}" destId="{F3EEB121-A88B-44B2-BC16-4D2AEA9DC29D}" srcOrd="1" destOrd="0" parTransId="{B2598131-E66F-4CD4-B771-23ECDF31CE71}" sibTransId="{01D07638-994F-4681-AE7D-45F63BD85669}"/>
    <dgm:cxn modelId="{0725E092-EC4F-4B69-A786-03390C18AC39}" type="presParOf" srcId="{CA52843D-6B61-4E22-A2CB-44A183C9C79B}" destId="{F738BCCD-963B-4D1F-B1B2-1D5C73C720ED}" srcOrd="0" destOrd="0" presId="urn:microsoft.com/office/officeart/2005/8/layout/vList2"/>
    <dgm:cxn modelId="{02D50CF6-1627-4975-AC4A-1E2D467BB887}" type="presParOf" srcId="{CA52843D-6B61-4E22-A2CB-44A183C9C79B}" destId="{C42E2395-AD74-4853-A661-DEC2B66C92DD}" srcOrd="1" destOrd="0" presId="urn:microsoft.com/office/officeart/2005/8/layout/vList2"/>
    <dgm:cxn modelId="{C6D651B1-84F4-4666-88F9-A66AA40FAEB5}" type="presParOf" srcId="{CA52843D-6B61-4E22-A2CB-44A183C9C79B}" destId="{0F110933-67B6-4882-8E85-E9C366AD99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86FA2-BA37-4875-AE0B-E8FD7CDF07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D14089-E1EF-4602-B89A-E17A42C392F4}">
      <dgm:prSet/>
      <dgm:spPr/>
      <dgm:t>
        <a:bodyPr/>
        <a:lstStyle/>
        <a:p>
          <a:pPr rtl="0"/>
          <a:r>
            <a:rPr lang="en-US" dirty="0"/>
            <a:t>Strategic Goal 1</a:t>
          </a:r>
          <a:endParaRPr lang="en-TT" dirty="0"/>
        </a:p>
      </dgm:t>
    </dgm:pt>
    <dgm:pt modelId="{C99511A3-A6B9-45EF-84AE-4967BB77D55A}" type="parTrans" cxnId="{2253BA31-8682-4B2D-AF95-CEAAEA5F3041}">
      <dgm:prSet/>
      <dgm:spPr/>
      <dgm:t>
        <a:bodyPr/>
        <a:lstStyle/>
        <a:p>
          <a:endParaRPr lang="en-US"/>
        </a:p>
      </dgm:t>
    </dgm:pt>
    <dgm:pt modelId="{A17DB7FA-7062-4AE2-B434-945C7FB7C513}" type="sibTrans" cxnId="{2253BA31-8682-4B2D-AF95-CEAAEA5F3041}">
      <dgm:prSet/>
      <dgm:spPr/>
      <dgm:t>
        <a:bodyPr/>
        <a:lstStyle/>
        <a:p>
          <a:endParaRPr lang="en-US"/>
        </a:p>
      </dgm:t>
    </dgm:pt>
    <dgm:pt modelId="{CD937196-29DD-4587-B175-EA4905C7236E}">
      <dgm:prSet/>
      <dgm:spPr/>
      <dgm:t>
        <a:bodyPr/>
        <a:lstStyle/>
        <a:p>
          <a:pPr rtl="0"/>
          <a:r>
            <a:rPr lang="en-US" dirty="0"/>
            <a:t>Improve capacities/frameworks for holistic, multi sectoral and cross cutting disaster risk reduction and climate change adaptation that integrates circular economic principles and gender considerations.</a:t>
          </a:r>
          <a:endParaRPr lang="en-TT" dirty="0"/>
        </a:p>
      </dgm:t>
    </dgm:pt>
    <dgm:pt modelId="{D5002CBF-6102-4D51-AF94-454F77CB9EAF}" type="parTrans" cxnId="{CA53A938-262D-4686-B0E8-6699F96D0B1E}">
      <dgm:prSet/>
      <dgm:spPr/>
      <dgm:t>
        <a:bodyPr/>
        <a:lstStyle/>
        <a:p>
          <a:endParaRPr lang="en-US"/>
        </a:p>
      </dgm:t>
    </dgm:pt>
    <dgm:pt modelId="{15A1BA7C-DC2A-461D-89D8-525EB9538859}" type="sibTrans" cxnId="{CA53A938-262D-4686-B0E8-6699F96D0B1E}">
      <dgm:prSet/>
      <dgm:spPr/>
      <dgm:t>
        <a:bodyPr/>
        <a:lstStyle/>
        <a:p>
          <a:endParaRPr lang="en-US"/>
        </a:p>
      </dgm:t>
    </dgm:pt>
    <dgm:pt modelId="{E70FE428-12D5-4E74-B2B6-B4A48672B29D}">
      <dgm:prSet/>
      <dgm:spPr/>
      <dgm:t>
        <a:bodyPr/>
        <a:lstStyle/>
        <a:p>
          <a:pPr rtl="0"/>
          <a:r>
            <a:rPr lang="en-US"/>
            <a:t>Strategic Goal 2</a:t>
          </a:r>
          <a:endParaRPr lang="en-TT"/>
        </a:p>
      </dgm:t>
    </dgm:pt>
    <dgm:pt modelId="{0127DF51-D253-41B3-B109-720D56D2282E}" type="parTrans" cxnId="{606E7AD3-CE1F-4DD6-A88A-308BB40086E7}">
      <dgm:prSet/>
      <dgm:spPr/>
      <dgm:t>
        <a:bodyPr/>
        <a:lstStyle/>
        <a:p>
          <a:endParaRPr lang="en-US"/>
        </a:p>
      </dgm:t>
    </dgm:pt>
    <dgm:pt modelId="{D405B8C1-723C-4B18-9CFD-1A2DBA993735}" type="sibTrans" cxnId="{606E7AD3-CE1F-4DD6-A88A-308BB40086E7}">
      <dgm:prSet/>
      <dgm:spPr/>
      <dgm:t>
        <a:bodyPr/>
        <a:lstStyle/>
        <a:p>
          <a:endParaRPr lang="en-US"/>
        </a:p>
      </dgm:t>
    </dgm:pt>
    <dgm:pt modelId="{85D76C33-4B22-4904-9EFF-482D4299C075}">
      <dgm:prSet/>
      <dgm:spPr/>
      <dgm:t>
        <a:bodyPr/>
        <a:lstStyle/>
        <a:p>
          <a:pPr rtl="0"/>
          <a:r>
            <a:rPr lang="en-US" dirty="0"/>
            <a:t>Encourage coordination among key water stakeholders towards </a:t>
          </a:r>
          <a:r>
            <a:rPr lang="en-US" dirty="0" err="1"/>
            <a:t>harmonisation</a:t>
          </a:r>
          <a:r>
            <a:rPr lang="en-US" dirty="0"/>
            <a:t>, communication, and community empowerment and involvement at the national and regional levels.</a:t>
          </a:r>
          <a:endParaRPr lang="en-TT" dirty="0"/>
        </a:p>
      </dgm:t>
    </dgm:pt>
    <dgm:pt modelId="{723AC204-F6FA-4144-AF01-768B6FCB7FD4}" type="parTrans" cxnId="{1F023E55-7336-4316-8168-D49C75570D48}">
      <dgm:prSet/>
      <dgm:spPr/>
      <dgm:t>
        <a:bodyPr/>
        <a:lstStyle/>
        <a:p>
          <a:endParaRPr lang="en-US"/>
        </a:p>
      </dgm:t>
    </dgm:pt>
    <dgm:pt modelId="{13CFA45A-E980-49F4-91F0-AAF474B1339D}" type="sibTrans" cxnId="{1F023E55-7336-4316-8168-D49C75570D48}">
      <dgm:prSet/>
      <dgm:spPr/>
      <dgm:t>
        <a:bodyPr/>
        <a:lstStyle/>
        <a:p>
          <a:endParaRPr lang="en-US"/>
        </a:p>
      </dgm:t>
    </dgm:pt>
    <dgm:pt modelId="{2463CF15-7AC5-4E6E-84B9-ECE57E3D995E}">
      <dgm:prSet/>
      <dgm:spPr/>
      <dgm:t>
        <a:bodyPr/>
        <a:lstStyle/>
        <a:p>
          <a:pPr rtl="0"/>
          <a:r>
            <a:rPr lang="en-US"/>
            <a:t>Strategic Goal 3 </a:t>
          </a:r>
          <a:endParaRPr lang="en-TT"/>
        </a:p>
      </dgm:t>
    </dgm:pt>
    <dgm:pt modelId="{44539F6E-6451-49CF-8359-BC2127D27B8C}" type="parTrans" cxnId="{C826C614-8012-4015-A1FB-5372CEEE172B}">
      <dgm:prSet/>
      <dgm:spPr/>
      <dgm:t>
        <a:bodyPr/>
        <a:lstStyle/>
        <a:p>
          <a:endParaRPr lang="en-US"/>
        </a:p>
      </dgm:t>
    </dgm:pt>
    <dgm:pt modelId="{F555B84E-E8CD-4FA4-A1A8-88C4AD1DB349}" type="sibTrans" cxnId="{C826C614-8012-4015-A1FB-5372CEEE172B}">
      <dgm:prSet/>
      <dgm:spPr/>
      <dgm:t>
        <a:bodyPr/>
        <a:lstStyle/>
        <a:p>
          <a:endParaRPr lang="en-US"/>
        </a:p>
      </dgm:t>
    </dgm:pt>
    <dgm:pt modelId="{8CCAA349-4873-4ACA-A1AD-6D5DE5233D9F}">
      <dgm:prSet/>
      <dgm:spPr/>
      <dgm:t>
        <a:bodyPr/>
        <a:lstStyle/>
        <a:p>
          <a:pPr rtl="0"/>
          <a:r>
            <a:rPr lang="en-US"/>
            <a:t>Promote knowledge based participatory approaches that incorporate Traditional Ecological Knowledge (TEK) or Local Ecological Knowledge (LEK) traditional, /nature based solutions, the role of women and Indigenous knowledge towards improved water resources management.</a:t>
          </a:r>
          <a:endParaRPr lang="en-TT"/>
        </a:p>
      </dgm:t>
    </dgm:pt>
    <dgm:pt modelId="{CF216B58-54A0-4A6C-AF8C-A829F191E9AE}" type="parTrans" cxnId="{AB1E109F-B368-4620-9AA5-06872EA19AB5}">
      <dgm:prSet/>
      <dgm:spPr/>
      <dgm:t>
        <a:bodyPr/>
        <a:lstStyle/>
        <a:p>
          <a:endParaRPr lang="en-US"/>
        </a:p>
      </dgm:t>
    </dgm:pt>
    <dgm:pt modelId="{893B8368-3CE4-4A16-991D-1D624E3A04D6}" type="sibTrans" cxnId="{AB1E109F-B368-4620-9AA5-06872EA19AB5}">
      <dgm:prSet/>
      <dgm:spPr/>
      <dgm:t>
        <a:bodyPr/>
        <a:lstStyle/>
        <a:p>
          <a:endParaRPr lang="en-US"/>
        </a:p>
      </dgm:t>
    </dgm:pt>
    <dgm:pt modelId="{AC5814A7-FA37-46A8-89B1-C94432A25AAC}" type="pres">
      <dgm:prSet presAssocID="{22486FA2-BA37-4875-AE0B-E8FD7CDF073C}" presName="linear" presStyleCnt="0">
        <dgm:presLayoutVars>
          <dgm:animLvl val="lvl"/>
          <dgm:resizeHandles val="exact"/>
        </dgm:presLayoutVars>
      </dgm:prSet>
      <dgm:spPr/>
      <dgm:t>
        <a:bodyPr/>
        <a:lstStyle/>
        <a:p>
          <a:endParaRPr lang="en-US"/>
        </a:p>
      </dgm:t>
    </dgm:pt>
    <dgm:pt modelId="{5DD6AE04-07CC-475F-A4F5-65976923911C}" type="pres">
      <dgm:prSet presAssocID="{E9D14089-E1EF-4602-B89A-E17A42C392F4}" presName="parentText" presStyleLbl="node1" presStyleIdx="0" presStyleCnt="3">
        <dgm:presLayoutVars>
          <dgm:chMax val="0"/>
          <dgm:bulletEnabled val="1"/>
        </dgm:presLayoutVars>
      </dgm:prSet>
      <dgm:spPr/>
      <dgm:t>
        <a:bodyPr/>
        <a:lstStyle/>
        <a:p>
          <a:endParaRPr lang="en-US"/>
        </a:p>
      </dgm:t>
    </dgm:pt>
    <dgm:pt modelId="{83AFB8EA-076F-434D-A46E-3B3DC007FC72}" type="pres">
      <dgm:prSet presAssocID="{E9D14089-E1EF-4602-B89A-E17A42C392F4}" presName="childText" presStyleLbl="revTx" presStyleIdx="0" presStyleCnt="3">
        <dgm:presLayoutVars>
          <dgm:bulletEnabled val="1"/>
        </dgm:presLayoutVars>
      </dgm:prSet>
      <dgm:spPr/>
      <dgm:t>
        <a:bodyPr/>
        <a:lstStyle/>
        <a:p>
          <a:endParaRPr lang="en-US"/>
        </a:p>
      </dgm:t>
    </dgm:pt>
    <dgm:pt modelId="{C6D67041-F965-4BB2-9D5C-6B8D22F4ABD7}" type="pres">
      <dgm:prSet presAssocID="{E70FE428-12D5-4E74-B2B6-B4A48672B29D}" presName="parentText" presStyleLbl="node1" presStyleIdx="1" presStyleCnt="3">
        <dgm:presLayoutVars>
          <dgm:chMax val="0"/>
          <dgm:bulletEnabled val="1"/>
        </dgm:presLayoutVars>
      </dgm:prSet>
      <dgm:spPr/>
      <dgm:t>
        <a:bodyPr/>
        <a:lstStyle/>
        <a:p>
          <a:endParaRPr lang="en-US"/>
        </a:p>
      </dgm:t>
    </dgm:pt>
    <dgm:pt modelId="{4872BEA8-C8ED-4C09-969A-F9D16F00D261}" type="pres">
      <dgm:prSet presAssocID="{E70FE428-12D5-4E74-B2B6-B4A48672B29D}" presName="childText" presStyleLbl="revTx" presStyleIdx="1" presStyleCnt="3">
        <dgm:presLayoutVars>
          <dgm:bulletEnabled val="1"/>
        </dgm:presLayoutVars>
      </dgm:prSet>
      <dgm:spPr/>
      <dgm:t>
        <a:bodyPr/>
        <a:lstStyle/>
        <a:p>
          <a:endParaRPr lang="en-US"/>
        </a:p>
      </dgm:t>
    </dgm:pt>
    <dgm:pt modelId="{BD8A2FAB-8A15-46D2-91CF-D221AA73AA98}" type="pres">
      <dgm:prSet presAssocID="{2463CF15-7AC5-4E6E-84B9-ECE57E3D995E}" presName="parentText" presStyleLbl="node1" presStyleIdx="2" presStyleCnt="3">
        <dgm:presLayoutVars>
          <dgm:chMax val="0"/>
          <dgm:bulletEnabled val="1"/>
        </dgm:presLayoutVars>
      </dgm:prSet>
      <dgm:spPr/>
      <dgm:t>
        <a:bodyPr/>
        <a:lstStyle/>
        <a:p>
          <a:endParaRPr lang="en-US"/>
        </a:p>
      </dgm:t>
    </dgm:pt>
    <dgm:pt modelId="{AF407F85-5CB0-4207-AAEE-7AAA696E2CCB}" type="pres">
      <dgm:prSet presAssocID="{2463CF15-7AC5-4E6E-84B9-ECE57E3D995E}" presName="childText" presStyleLbl="revTx" presStyleIdx="2" presStyleCnt="3">
        <dgm:presLayoutVars>
          <dgm:bulletEnabled val="1"/>
        </dgm:presLayoutVars>
      </dgm:prSet>
      <dgm:spPr/>
      <dgm:t>
        <a:bodyPr/>
        <a:lstStyle/>
        <a:p>
          <a:endParaRPr lang="en-US"/>
        </a:p>
      </dgm:t>
    </dgm:pt>
  </dgm:ptLst>
  <dgm:cxnLst>
    <dgm:cxn modelId="{15CA8B5E-0CD0-4359-9C64-C222BFBAFACE}" type="presOf" srcId="{E70FE428-12D5-4E74-B2B6-B4A48672B29D}" destId="{C6D67041-F965-4BB2-9D5C-6B8D22F4ABD7}" srcOrd="0" destOrd="0" presId="urn:microsoft.com/office/officeart/2005/8/layout/vList2"/>
    <dgm:cxn modelId="{AB1E109F-B368-4620-9AA5-06872EA19AB5}" srcId="{2463CF15-7AC5-4E6E-84B9-ECE57E3D995E}" destId="{8CCAA349-4873-4ACA-A1AD-6D5DE5233D9F}" srcOrd="0" destOrd="0" parTransId="{CF216B58-54A0-4A6C-AF8C-A829F191E9AE}" sibTransId="{893B8368-3CE4-4A16-991D-1D624E3A04D6}"/>
    <dgm:cxn modelId="{D750BC6B-A466-4A75-9A0D-50A39C369525}" type="presOf" srcId="{E9D14089-E1EF-4602-B89A-E17A42C392F4}" destId="{5DD6AE04-07CC-475F-A4F5-65976923911C}" srcOrd="0" destOrd="0" presId="urn:microsoft.com/office/officeart/2005/8/layout/vList2"/>
    <dgm:cxn modelId="{A3653D42-9FEB-4406-B15B-A914321B6518}" type="presOf" srcId="{85D76C33-4B22-4904-9EFF-482D4299C075}" destId="{4872BEA8-C8ED-4C09-969A-F9D16F00D261}" srcOrd="0" destOrd="0" presId="urn:microsoft.com/office/officeart/2005/8/layout/vList2"/>
    <dgm:cxn modelId="{2253BA31-8682-4B2D-AF95-CEAAEA5F3041}" srcId="{22486FA2-BA37-4875-AE0B-E8FD7CDF073C}" destId="{E9D14089-E1EF-4602-B89A-E17A42C392F4}" srcOrd="0" destOrd="0" parTransId="{C99511A3-A6B9-45EF-84AE-4967BB77D55A}" sibTransId="{A17DB7FA-7062-4AE2-B434-945C7FB7C513}"/>
    <dgm:cxn modelId="{1E3F518E-5D17-4374-97C1-538608E3630F}" type="presOf" srcId="{2463CF15-7AC5-4E6E-84B9-ECE57E3D995E}" destId="{BD8A2FAB-8A15-46D2-91CF-D221AA73AA98}" srcOrd="0" destOrd="0" presId="urn:microsoft.com/office/officeart/2005/8/layout/vList2"/>
    <dgm:cxn modelId="{9E01A444-C606-47EB-A709-83E870CC1223}" type="presOf" srcId="{CD937196-29DD-4587-B175-EA4905C7236E}" destId="{83AFB8EA-076F-434D-A46E-3B3DC007FC72}" srcOrd="0" destOrd="0" presId="urn:microsoft.com/office/officeart/2005/8/layout/vList2"/>
    <dgm:cxn modelId="{1F023E55-7336-4316-8168-D49C75570D48}" srcId="{E70FE428-12D5-4E74-B2B6-B4A48672B29D}" destId="{85D76C33-4B22-4904-9EFF-482D4299C075}" srcOrd="0" destOrd="0" parTransId="{723AC204-F6FA-4144-AF01-768B6FCB7FD4}" sibTransId="{13CFA45A-E980-49F4-91F0-AAF474B1339D}"/>
    <dgm:cxn modelId="{33ECF71A-F91E-4949-A576-F5C9F14337BF}" type="presOf" srcId="{22486FA2-BA37-4875-AE0B-E8FD7CDF073C}" destId="{AC5814A7-FA37-46A8-89B1-C94432A25AAC}" srcOrd="0" destOrd="0" presId="urn:microsoft.com/office/officeart/2005/8/layout/vList2"/>
    <dgm:cxn modelId="{F150B14C-6CFF-4BBE-917A-611188C0EAA6}" type="presOf" srcId="{8CCAA349-4873-4ACA-A1AD-6D5DE5233D9F}" destId="{AF407F85-5CB0-4207-AAEE-7AAA696E2CCB}" srcOrd="0" destOrd="0" presId="urn:microsoft.com/office/officeart/2005/8/layout/vList2"/>
    <dgm:cxn modelId="{CA53A938-262D-4686-B0E8-6699F96D0B1E}" srcId="{E9D14089-E1EF-4602-B89A-E17A42C392F4}" destId="{CD937196-29DD-4587-B175-EA4905C7236E}" srcOrd="0" destOrd="0" parTransId="{D5002CBF-6102-4D51-AF94-454F77CB9EAF}" sibTransId="{15A1BA7C-DC2A-461D-89D8-525EB9538859}"/>
    <dgm:cxn modelId="{C826C614-8012-4015-A1FB-5372CEEE172B}" srcId="{22486FA2-BA37-4875-AE0B-E8FD7CDF073C}" destId="{2463CF15-7AC5-4E6E-84B9-ECE57E3D995E}" srcOrd="2" destOrd="0" parTransId="{44539F6E-6451-49CF-8359-BC2127D27B8C}" sibTransId="{F555B84E-E8CD-4FA4-A1A8-88C4AD1DB349}"/>
    <dgm:cxn modelId="{606E7AD3-CE1F-4DD6-A88A-308BB40086E7}" srcId="{22486FA2-BA37-4875-AE0B-E8FD7CDF073C}" destId="{E70FE428-12D5-4E74-B2B6-B4A48672B29D}" srcOrd="1" destOrd="0" parTransId="{0127DF51-D253-41B3-B109-720D56D2282E}" sibTransId="{D405B8C1-723C-4B18-9CFD-1A2DBA993735}"/>
    <dgm:cxn modelId="{52A66F5A-B0CB-4641-9AE3-E3E4B0952106}" type="presParOf" srcId="{AC5814A7-FA37-46A8-89B1-C94432A25AAC}" destId="{5DD6AE04-07CC-475F-A4F5-65976923911C}" srcOrd="0" destOrd="0" presId="urn:microsoft.com/office/officeart/2005/8/layout/vList2"/>
    <dgm:cxn modelId="{B305B28D-1290-457E-A589-2E3FDA7B6966}" type="presParOf" srcId="{AC5814A7-FA37-46A8-89B1-C94432A25AAC}" destId="{83AFB8EA-076F-434D-A46E-3B3DC007FC72}" srcOrd="1" destOrd="0" presId="urn:microsoft.com/office/officeart/2005/8/layout/vList2"/>
    <dgm:cxn modelId="{04C0B2AD-6400-4C32-86D0-0A07FABD7E62}" type="presParOf" srcId="{AC5814A7-FA37-46A8-89B1-C94432A25AAC}" destId="{C6D67041-F965-4BB2-9D5C-6B8D22F4ABD7}" srcOrd="2" destOrd="0" presId="urn:microsoft.com/office/officeart/2005/8/layout/vList2"/>
    <dgm:cxn modelId="{D3A4945D-768F-45FC-A2E4-52A6F8F39776}" type="presParOf" srcId="{AC5814A7-FA37-46A8-89B1-C94432A25AAC}" destId="{4872BEA8-C8ED-4C09-969A-F9D16F00D261}" srcOrd="3" destOrd="0" presId="urn:microsoft.com/office/officeart/2005/8/layout/vList2"/>
    <dgm:cxn modelId="{5A2C085D-15BB-4F71-B086-916B0D46E402}" type="presParOf" srcId="{AC5814A7-FA37-46A8-89B1-C94432A25AAC}" destId="{BD8A2FAB-8A15-46D2-91CF-D221AA73AA98}" srcOrd="4" destOrd="0" presId="urn:microsoft.com/office/officeart/2005/8/layout/vList2"/>
    <dgm:cxn modelId="{3BAFEBFF-F3C2-4277-AA7A-D3865980C718}" type="presParOf" srcId="{AC5814A7-FA37-46A8-89B1-C94432A25AAC}" destId="{AF407F85-5CB0-4207-AAEE-7AAA696E2CC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0025D-3FEB-4EA7-94EF-90DFE67866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D53C76-C3CF-4013-BC1C-68AFFBF43925}">
      <dgm:prSet/>
      <dgm:spPr/>
      <dgm:t>
        <a:bodyPr/>
        <a:lstStyle/>
        <a:p>
          <a:pPr rtl="0"/>
          <a:r>
            <a:rPr lang="en-US"/>
            <a:t>Strategic Goal 4:</a:t>
          </a:r>
          <a:endParaRPr lang="en-TT"/>
        </a:p>
      </dgm:t>
    </dgm:pt>
    <dgm:pt modelId="{A513853D-6FA4-48E0-9A8E-D93CB22AFA5A}" type="parTrans" cxnId="{A7CB7BFE-8512-42FD-B813-304E4B7F1699}">
      <dgm:prSet/>
      <dgm:spPr/>
      <dgm:t>
        <a:bodyPr/>
        <a:lstStyle/>
        <a:p>
          <a:endParaRPr lang="en-US"/>
        </a:p>
      </dgm:t>
    </dgm:pt>
    <dgm:pt modelId="{6C31F375-7FCF-4897-873F-0ABCEE165E1F}" type="sibTrans" cxnId="{A7CB7BFE-8512-42FD-B813-304E4B7F1699}">
      <dgm:prSet/>
      <dgm:spPr/>
      <dgm:t>
        <a:bodyPr/>
        <a:lstStyle/>
        <a:p>
          <a:endParaRPr lang="en-US"/>
        </a:p>
      </dgm:t>
    </dgm:pt>
    <dgm:pt modelId="{D995B29C-D470-406B-8272-7243440EEAFE}">
      <dgm:prSet/>
      <dgm:spPr/>
      <dgm:t>
        <a:bodyPr/>
        <a:lstStyle/>
        <a:p>
          <a:pPr rtl="0"/>
          <a:r>
            <a:rPr lang="en-US"/>
            <a:t>Guide the development or strengthening of an independent, overarching water resources entity to govern inter agency coordination and oversight at the national level, and cooperation at the regional level.</a:t>
          </a:r>
          <a:endParaRPr lang="en-TT"/>
        </a:p>
      </dgm:t>
    </dgm:pt>
    <dgm:pt modelId="{F8D4E7C8-1C86-42D4-BD93-8B01C786BB66}" type="parTrans" cxnId="{A09DFD39-AA45-4FF9-B243-E9411A4D295A}">
      <dgm:prSet/>
      <dgm:spPr/>
      <dgm:t>
        <a:bodyPr/>
        <a:lstStyle/>
        <a:p>
          <a:endParaRPr lang="en-US"/>
        </a:p>
      </dgm:t>
    </dgm:pt>
    <dgm:pt modelId="{E98FE0EF-C50E-4E2E-A10F-F32353F1B8A0}" type="sibTrans" cxnId="{A09DFD39-AA45-4FF9-B243-E9411A4D295A}">
      <dgm:prSet/>
      <dgm:spPr/>
      <dgm:t>
        <a:bodyPr/>
        <a:lstStyle/>
        <a:p>
          <a:endParaRPr lang="en-US"/>
        </a:p>
      </dgm:t>
    </dgm:pt>
    <dgm:pt modelId="{B448132B-2274-47B9-9706-09F68A097D12}">
      <dgm:prSet/>
      <dgm:spPr/>
      <dgm:t>
        <a:bodyPr/>
        <a:lstStyle/>
        <a:p>
          <a:pPr rtl="0"/>
          <a:r>
            <a:rPr lang="en-US"/>
            <a:t>Strategic Goal 5:</a:t>
          </a:r>
          <a:endParaRPr lang="en-TT"/>
        </a:p>
      </dgm:t>
    </dgm:pt>
    <dgm:pt modelId="{9FA702C7-230F-46FF-A528-7FACB97051E0}" type="parTrans" cxnId="{40A1B14B-3A3B-4CDE-8CD5-EC5135175793}">
      <dgm:prSet/>
      <dgm:spPr/>
      <dgm:t>
        <a:bodyPr/>
        <a:lstStyle/>
        <a:p>
          <a:endParaRPr lang="en-US"/>
        </a:p>
      </dgm:t>
    </dgm:pt>
    <dgm:pt modelId="{62CD082F-1762-43B2-A039-0CCF780C1A4D}" type="sibTrans" cxnId="{40A1B14B-3A3B-4CDE-8CD5-EC5135175793}">
      <dgm:prSet/>
      <dgm:spPr/>
      <dgm:t>
        <a:bodyPr/>
        <a:lstStyle/>
        <a:p>
          <a:endParaRPr lang="en-US"/>
        </a:p>
      </dgm:t>
    </dgm:pt>
    <dgm:pt modelId="{7D73CA75-A4D2-4858-903A-AFAB2D8CCF8D}">
      <dgm:prSet/>
      <dgm:spPr/>
      <dgm:t>
        <a:bodyPr/>
        <a:lstStyle/>
        <a:p>
          <a:pPr rtl="0"/>
          <a:r>
            <a:rPr lang="en-US"/>
            <a:t>Strategise the introduction of water information systems, with monitoring and evaluation mechanisms to improve data collection, sharing and access at the national and the regional levels.</a:t>
          </a:r>
          <a:endParaRPr lang="en-TT"/>
        </a:p>
      </dgm:t>
    </dgm:pt>
    <dgm:pt modelId="{3CEF829B-4456-4DC3-956D-07419D1EEE01}" type="parTrans" cxnId="{26202DF7-3392-4DE6-A28F-0BA44BEA624A}">
      <dgm:prSet/>
      <dgm:spPr/>
      <dgm:t>
        <a:bodyPr/>
        <a:lstStyle/>
        <a:p>
          <a:endParaRPr lang="en-US"/>
        </a:p>
      </dgm:t>
    </dgm:pt>
    <dgm:pt modelId="{E56033C0-9088-49C9-98D9-25265EBB7FA2}" type="sibTrans" cxnId="{26202DF7-3392-4DE6-A28F-0BA44BEA624A}">
      <dgm:prSet/>
      <dgm:spPr/>
      <dgm:t>
        <a:bodyPr/>
        <a:lstStyle/>
        <a:p>
          <a:endParaRPr lang="en-US"/>
        </a:p>
      </dgm:t>
    </dgm:pt>
    <dgm:pt modelId="{BA210677-AAD5-48E5-9494-22A364B594A5}">
      <dgm:prSet/>
      <dgm:spPr/>
      <dgm:t>
        <a:bodyPr/>
        <a:lstStyle/>
        <a:p>
          <a:pPr rtl="0"/>
          <a:r>
            <a:rPr lang="en-US"/>
            <a:t>Strategic Goal 6:</a:t>
          </a:r>
          <a:endParaRPr lang="en-TT"/>
        </a:p>
      </dgm:t>
    </dgm:pt>
    <dgm:pt modelId="{6748C875-963A-4635-A3EC-282D112CE77B}" type="parTrans" cxnId="{4A8DB076-EE21-406D-977D-BEB4FC46DEE3}">
      <dgm:prSet/>
      <dgm:spPr/>
      <dgm:t>
        <a:bodyPr/>
        <a:lstStyle/>
        <a:p>
          <a:endParaRPr lang="en-US"/>
        </a:p>
      </dgm:t>
    </dgm:pt>
    <dgm:pt modelId="{A8BB1130-576E-4CE8-BC03-1AD7D5307EA3}" type="sibTrans" cxnId="{4A8DB076-EE21-406D-977D-BEB4FC46DEE3}">
      <dgm:prSet/>
      <dgm:spPr/>
      <dgm:t>
        <a:bodyPr/>
        <a:lstStyle/>
        <a:p>
          <a:endParaRPr lang="en-US"/>
        </a:p>
      </dgm:t>
    </dgm:pt>
    <dgm:pt modelId="{E7FA8400-D6B7-413A-B202-A220EFA45DC9}">
      <dgm:prSet/>
      <dgm:spPr/>
      <dgm:t>
        <a:bodyPr/>
        <a:lstStyle/>
        <a:p>
          <a:pPr rtl="0"/>
          <a:r>
            <a:rPr lang="en-US"/>
            <a:t>Identify and facilitate the implementation of sustainable financing mechanisms.</a:t>
          </a:r>
          <a:endParaRPr lang="en-TT"/>
        </a:p>
      </dgm:t>
    </dgm:pt>
    <dgm:pt modelId="{368B6F4C-4A2C-493F-A96A-8698384B2BC3}" type="parTrans" cxnId="{F31BF91F-CA56-418E-AC61-E5CEDEBE3A48}">
      <dgm:prSet/>
      <dgm:spPr/>
      <dgm:t>
        <a:bodyPr/>
        <a:lstStyle/>
        <a:p>
          <a:endParaRPr lang="en-US"/>
        </a:p>
      </dgm:t>
    </dgm:pt>
    <dgm:pt modelId="{21DDD51F-509A-4947-B3FA-E67873FA901D}" type="sibTrans" cxnId="{F31BF91F-CA56-418E-AC61-E5CEDEBE3A48}">
      <dgm:prSet/>
      <dgm:spPr/>
      <dgm:t>
        <a:bodyPr/>
        <a:lstStyle/>
        <a:p>
          <a:endParaRPr lang="en-US"/>
        </a:p>
      </dgm:t>
    </dgm:pt>
    <dgm:pt modelId="{94C916BA-5064-4020-AF08-21B1C62649D9}" type="pres">
      <dgm:prSet presAssocID="{18F0025D-3FEB-4EA7-94EF-90DFE67866C2}" presName="linear" presStyleCnt="0">
        <dgm:presLayoutVars>
          <dgm:animLvl val="lvl"/>
          <dgm:resizeHandles val="exact"/>
        </dgm:presLayoutVars>
      </dgm:prSet>
      <dgm:spPr/>
      <dgm:t>
        <a:bodyPr/>
        <a:lstStyle/>
        <a:p>
          <a:endParaRPr lang="en-US"/>
        </a:p>
      </dgm:t>
    </dgm:pt>
    <dgm:pt modelId="{3E4B7B07-53F7-4AD0-921B-E4D51495DEEA}" type="pres">
      <dgm:prSet presAssocID="{2FD53C76-C3CF-4013-BC1C-68AFFBF43925}" presName="parentText" presStyleLbl="node1" presStyleIdx="0" presStyleCnt="3">
        <dgm:presLayoutVars>
          <dgm:chMax val="0"/>
          <dgm:bulletEnabled val="1"/>
        </dgm:presLayoutVars>
      </dgm:prSet>
      <dgm:spPr/>
      <dgm:t>
        <a:bodyPr/>
        <a:lstStyle/>
        <a:p>
          <a:endParaRPr lang="en-US"/>
        </a:p>
      </dgm:t>
    </dgm:pt>
    <dgm:pt modelId="{2054A173-81AA-47C9-ABEB-D8DC49385E5A}" type="pres">
      <dgm:prSet presAssocID="{2FD53C76-C3CF-4013-BC1C-68AFFBF43925}" presName="childText" presStyleLbl="revTx" presStyleIdx="0" presStyleCnt="3">
        <dgm:presLayoutVars>
          <dgm:bulletEnabled val="1"/>
        </dgm:presLayoutVars>
      </dgm:prSet>
      <dgm:spPr/>
      <dgm:t>
        <a:bodyPr/>
        <a:lstStyle/>
        <a:p>
          <a:endParaRPr lang="en-US"/>
        </a:p>
      </dgm:t>
    </dgm:pt>
    <dgm:pt modelId="{8531A015-98D8-48E4-A625-11478E8861CB}" type="pres">
      <dgm:prSet presAssocID="{B448132B-2274-47B9-9706-09F68A097D12}" presName="parentText" presStyleLbl="node1" presStyleIdx="1" presStyleCnt="3">
        <dgm:presLayoutVars>
          <dgm:chMax val="0"/>
          <dgm:bulletEnabled val="1"/>
        </dgm:presLayoutVars>
      </dgm:prSet>
      <dgm:spPr/>
      <dgm:t>
        <a:bodyPr/>
        <a:lstStyle/>
        <a:p>
          <a:endParaRPr lang="en-US"/>
        </a:p>
      </dgm:t>
    </dgm:pt>
    <dgm:pt modelId="{218CCCBB-959D-49BC-9AF5-7C11305089AC}" type="pres">
      <dgm:prSet presAssocID="{B448132B-2274-47B9-9706-09F68A097D12}" presName="childText" presStyleLbl="revTx" presStyleIdx="1" presStyleCnt="3">
        <dgm:presLayoutVars>
          <dgm:bulletEnabled val="1"/>
        </dgm:presLayoutVars>
      </dgm:prSet>
      <dgm:spPr/>
      <dgm:t>
        <a:bodyPr/>
        <a:lstStyle/>
        <a:p>
          <a:endParaRPr lang="en-US"/>
        </a:p>
      </dgm:t>
    </dgm:pt>
    <dgm:pt modelId="{992DE2DC-CEE9-4C42-81BD-8FED7E266AB7}" type="pres">
      <dgm:prSet presAssocID="{BA210677-AAD5-48E5-9494-22A364B594A5}" presName="parentText" presStyleLbl="node1" presStyleIdx="2" presStyleCnt="3">
        <dgm:presLayoutVars>
          <dgm:chMax val="0"/>
          <dgm:bulletEnabled val="1"/>
        </dgm:presLayoutVars>
      </dgm:prSet>
      <dgm:spPr/>
      <dgm:t>
        <a:bodyPr/>
        <a:lstStyle/>
        <a:p>
          <a:endParaRPr lang="en-US"/>
        </a:p>
      </dgm:t>
    </dgm:pt>
    <dgm:pt modelId="{1456AC21-A3C7-4805-BF74-8AC8FD2E99FA}" type="pres">
      <dgm:prSet presAssocID="{BA210677-AAD5-48E5-9494-22A364B594A5}" presName="childText" presStyleLbl="revTx" presStyleIdx="2" presStyleCnt="3">
        <dgm:presLayoutVars>
          <dgm:bulletEnabled val="1"/>
        </dgm:presLayoutVars>
      </dgm:prSet>
      <dgm:spPr/>
      <dgm:t>
        <a:bodyPr/>
        <a:lstStyle/>
        <a:p>
          <a:endParaRPr lang="en-US"/>
        </a:p>
      </dgm:t>
    </dgm:pt>
  </dgm:ptLst>
  <dgm:cxnLst>
    <dgm:cxn modelId="{40A1B14B-3A3B-4CDE-8CD5-EC5135175793}" srcId="{18F0025D-3FEB-4EA7-94EF-90DFE67866C2}" destId="{B448132B-2274-47B9-9706-09F68A097D12}" srcOrd="1" destOrd="0" parTransId="{9FA702C7-230F-46FF-A528-7FACB97051E0}" sibTransId="{62CD082F-1762-43B2-A039-0CCF780C1A4D}"/>
    <dgm:cxn modelId="{F31BF91F-CA56-418E-AC61-E5CEDEBE3A48}" srcId="{BA210677-AAD5-48E5-9494-22A364B594A5}" destId="{E7FA8400-D6B7-413A-B202-A220EFA45DC9}" srcOrd="0" destOrd="0" parTransId="{368B6F4C-4A2C-493F-A96A-8698384B2BC3}" sibTransId="{21DDD51F-509A-4947-B3FA-E67873FA901D}"/>
    <dgm:cxn modelId="{A09DFD39-AA45-4FF9-B243-E9411A4D295A}" srcId="{2FD53C76-C3CF-4013-BC1C-68AFFBF43925}" destId="{D995B29C-D470-406B-8272-7243440EEAFE}" srcOrd="0" destOrd="0" parTransId="{F8D4E7C8-1C86-42D4-BD93-8B01C786BB66}" sibTransId="{E98FE0EF-C50E-4E2E-A10F-F32353F1B8A0}"/>
    <dgm:cxn modelId="{018DE31D-0FB5-49CF-BEAD-9A202BD83A7E}" type="presOf" srcId="{B448132B-2274-47B9-9706-09F68A097D12}" destId="{8531A015-98D8-48E4-A625-11478E8861CB}" srcOrd="0" destOrd="0" presId="urn:microsoft.com/office/officeart/2005/8/layout/vList2"/>
    <dgm:cxn modelId="{4A8DB076-EE21-406D-977D-BEB4FC46DEE3}" srcId="{18F0025D-3FEB-4EA7-94EF-90DFE67866C2}" destId="{BA210677-AAD5-48E5-9494-22A364B594A5}" srcOrd="2" destOrd="0" parTransId="{6748C875-963A-4635-A3EC-282D112CE77B}" sibTransId="{A8BB1130-576E-4CE8-BC03-1AD7D5307EA3}"/>
    <dgm:cxn modelId="{2B29D183-D91C-4641-BC14-3F26E31BB5C1}" type="presOf" srcId="{2FD53C76-C3CF-4013-BC1C-68AFFBF43925}" destId="{3E4B7B07-53F7-4AD0-921B-E4D51495DEEA}" srcOrd="0" destOrd="0" presId="urn:microsoft.com/office/officeart/2005/8/layout/vList2"/>
    <dgm:cxn modelId="{F126E3DE-A8FF-417D-9311-DCEA03956C6D}" type="presOf" srcId="{18F0025D-3FEB-4EA7-94EF-90DFE67866C2}" destId="{94C916BA-5064-4020-AF08-21B1C62649D9}" srcOrd="0" destOrd="0" presId="urn:microsoft.com/office/officeart/2005/8/layout/vList2"/>
    <dgm:cxn modelId="{A3142B07-9F6A-47AB-A762-9BAFCF29AD9F}" type="presOf" srcId="{D995B29C-D470-406B-8272-7243440EEAFE}" destId="{2054A173-81AA-47C9-ABEB-D8DC49385E5A}" srcOrd="0" destOrd="0" presId="urn:microsoft.com/office/officeart/2005/8/layout/vList2"/>
    <dgm:cxn modelId="{FAD6D2E2-FD83-4DA0-8D6D-1D553ADBE800}" type="presOf" srcId="{E7FA8400-D6B7-413A-B202-A220EFA45DC9}" destId="{1456AC21-A3C7-4805-BF74-8AC8FD2E99FA}" srcOrd="0" destOrd="0" presId="urn:microsoft.com/office/officeart/2005/8/layout/vList2"/>
    <dgm:cxn modelId="{26202DF7-3392-4DE6-A28F-0BA44BEA624A}" srcId="{B448132B-2274-47B9-9706-09F68A097D12}" destId="{7D73CA75-A4D2-4858-903A-AFAB2D8CCF8D}" srcOrd="0" destOrd="0" parTransId="{3CEF829B-4456-4DC3-956D-07419D1EEE01}" sibTransId="{E56033C0-9088-49C9-98D9-25265EBB7FA2}"/>
    <dgm:cxn modelId="{A7CB7BFE-8512-42FD-B813-304E4B7F1699}" srcId="{18F0025D-3FEB-4EA7-94EF-90DFE67866C2}" destId="{2FD53C76-C3CF-4013-BC1C-68AFFBF43925}" srcOrd="0" destOrd="0" parTransId="{A513853D-6FA4-48E0-9A8E-D93CB22AFA5A}" sibTransId="{6C31F375-7FCF-4897-873F-0ABCEE165E1F}"/>
    <dgm:cxn modelId="{69BC3086-CC3C-4E20-9EAF-F57349CA7FB4}" type="presOf" srcId="{BA210677-AAD5-48E5-9494-22A364B594A5}" destId="{992DE2DC-CEE9-4C42-81BD-8FED7E266AB7}" srcOrd="0" destOrd="0" presId="urn:microsoft.com/office/officeart/2005/8/layout/vList2"/>
    <dgm:cxn modelId="{680B40DF-79D2-42A1-AE4E-9584C6AF935F}" type="presOf" srcId="{7D73CA75-A4D2-4858-903A-AFAB2D8CCF8D}" destId="{218CCCBB-959D-49BC-9AF5-7C11305089AC}" srcOrd="0" destOrd="0" presId="urn:microsoft.com/office/officeart/2005/8/layout/vList2"/>
    <dgm:cxn modelId="{90EF6BE5-66D8-4BC8-A634-4F025767E267}" type="presParOf" srcId="{94C916BA-5064-4020-AF08-21B1C62649D9}" destId="{3E4B7B07-53F7-4AD0-921B-E4D51495DEEA}" srcOrd="0" destOrd="0" presId="urn:microsoft.com/office/officeart/2005/8/layout/vList2"/>
    <dgm:cxn modelId="{98DB6EB2-5938-4C62-B8AC-855C06822649}" type="presParOf" srcId="{94C916BA-5064-4020-AF08-21B1C62649D9}" destId="{2054A173-81AA-47C9-ABEB-D8DC49385E5A}" srcOrd="1" destOrd="0" presId="urn:microsoft.com/office/officeart/2005/8/layout/vList2"/>
    <dgm:cxn modelId="{CB483E9D-3105-48FA-B22F-980CBA368195}" type="presParOf" srcId="{94C916BA-5064-4020-AF08-21B1C62649D9}" destId="{8531A015-98D8-48E4-A625-11478E8861CB}" srcOrd="2" destOrd="0" presId="urn:microsoft.com/office/officeart/2005/8/layout/vList2"/>
    <dgm:cxn modelId="{D937E49D-DC33-47D1-8DAB-A654F2559D70}" type="presParOf" srcId="{94C916BA-5064-4020-AF08-21B1C62649D9}" destId="{218CCCBB-959D-49BC-9AF5-7C11305089AC}" srcOrd="3" destOrd="0" presId="urn:microsoft.com/office/officeart/2005/8/layout/vList2"/>
    <dgm:cxn modelId="{D2929D0A-47F7-4D54-806D-7AB484D3BDED}" type="presParOf" srcId="{94C916BA-5064-4020-AF08-21B1C62649D9}" destId="{992DE2DC-CEE9-4C42-81BD-8FED7E266AB7}" srcOrd="4" destOrd="0" presId="urn:microsoft.com/office/officeart/2005/8/layout/vList2"/>
    <dgm:cxn modelId="{F8EEA1AD-78C9-4376-BC88-EE09C0F5F405}" type="presParOf" srcId="{94C916BA-5064-4020-AF08-21B1C62649D9}" destId="{1456AC21-A3C7-4805-BF74-8AC8FD2E99F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954B54-A791-4DB9-B6FF-5C5E866BF7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B51B6F-15AE-4651-B832-9A21089BB279}">
      <dgm:prSet/>
      <dgm:spPr/>
      <dgm:t>
        <a:bodyPr/>
        <a:lstStyle/>
        <a:p>
          <a:pPr rtl="0"/>
          <a:r>
            <a:rPr lang="en-US"/>
            <a:t>Political Will and Commitment</a:t>
          </a:r>
          <a:endParaRPr lang="en-TT"/>
        </a:p>
      </dgm:t>
    </dgm:pt>
    <dgm:pt modelId="{0E68BC9B-89DC-4D8F-93F5-3A2671935B22}" type="parTrans" cxnId="{8BA0A7BF-97A6-4020-BAF8-66CEAA24B80F}">
      <dgm:prSet/>
      <dgm:spPr/>
      <dgm:t>
        <a:bodyPr/>
        <a:lstStyle/>
        <a:p>
          <a:endParaRPr lang="en-US"/>
        </a:p>
      </dgm:t>
    </dgm:pt>
    <dgm:pt modelId="{C095D9A0-5BD6-4631-9F07-8D94A2FF6066}" type="sibTrans" cxnId="{8BA0A7BF-97A6-4020-BAF8-66CEAA24B80F}">
      <dgm:prSet/>
      <dgm:spPr/>
      <dgm:t>
        <a:bodyPr/>
        <a:lstStyle/>
        <a:p>
          <a:endParaRPr lang="en-US"/>
        </a:p>
      </dgm:t>
    </dgm:pt>
    <dgm:pt modelId="{C7B57618-EC5A-4119-8138-3D4610A89DCC}">
      <dgm:prSet/>
      <dgm:spPr/>
      <dgm:t>
        <a:bodyPr/>
        <a:lstStyle/>
        <a:p>
          <a:pPr rtl="0"/>
          <a:r>
            <a:rPr lang="en-US" dirty="0"/>
            <a:t>Essential to the successful implementation of a regional framework on IWRM, noting the anticipated changes in institutional governance mechanisms</a:t>
          </a:r>
          <a:endParaRPr lang="en-TT" dirty="0"/>
        </a:p>
      </dgm:t>
    </dgm:pt>
    <dgm:pt modelId="{FBC8A742-AF8B-4421-9214-A466F86CF3F3}" type="parTrans" cxnId="{ADB01CB4-40E7-41AA-891D-571EA4A3DF69}">
      <dgm:prSet/>
      <dgm:spPr/>
      <dgm:t>
        <a:bodyPr/>
        <a:lstStyle/>
        <a:p>
          <a:endParaRPr lang="en-US"/>
        </a:p>
      </dgm:t>
    </dgm:pt>
    <dgm:pt modelId="{681A7818-5E0C-46F8-A477-6B93A0361D17}" type="sibTrans" cxnId="{ADB01CB4-40E7-41AA-891D-571EA4A3DF69}">
      <dgm:prSet/>
      <dgm:spPr/>
      <dgm:t>
        <a:bodyPr/>
        <a:lstStyle/>
        <a:p>
          <a:endParaRPr lang="en-US"/>
        </a:p>
      </dgm:t>
    </dgm:pt>
    <dgm:pt modelId="{7DF1F3E7-BE50-4D07-8B87-9E4400EC0C9B}">
      <dgm:prSet/>
      <dgm:spPr/>
      <dgm:t>
        <a:bodyPr/>
        <a:lstStyle/>
        <a:p>
          <a:pPr rtl="0"/>
          <a:r>
            <a:rPr lang="en-US"/>
            <a:t>Capacity Building</a:t>
          </a:r>
          <a:endParaRPr lang="en-TT"/>
        </a:p>
      </dgm:t>
    </dgm:pt>
    <dgm:pt modelId="{417DBDDA-5FE2-4E54-BD77-6A081BF60730}" type="parTrans" cxnId="{967BC359-AF66-414E-AE40-10019E45EBE7}">
      <dgm:prSet/>
      <dgm:spPr/>
      <dgm:t>
        <a:bodyPr/>
        <a:lstStyle/>
        <a:p>
          <a:endParaRPr lang="en-US"/>
        </a:p>
      </dgm:t>
    </dgm:pt>
    <dgm:pt modelId="{DBC063D1-781A-4141-9720-93A16E796812}" type="sibTrans" cxnId="{967BC359-AF66-414E-AE40-10019E45EBE7}">
      <dgm:prSet/>
      <dgm:spPr/>
      <dgm:t>
        <a:bodyPr/>
        <a:lstStyle/>
        <a:p>
          <a:endParaRPr lang="en-US"/>
        </a:p>
      </dgm:t>
    </dgm:pt>
    <dgm:pt modelId="{2C2BA417-5BF1-454A-B687-199F157F2A79}">
      <dgm:prSet/>
      <dgm:spPr/>
      <dgm:t>
        <a:bodyPr/>
        <a:lstStyle/>
        <a:p>
          <a:pPr rtl="0"/>
          <a:r>
            <a:rPr lang="en-US"/>
            <a:t>Sourcing skilled personnel is a corequisite for implementing the framework. Formal certification programmes in IWRM should be developed through partnerships with regional tertiary-level institutions, which should complement and strengthen collaborations with new and existing capacity-building agencies</a:t>
          </a:r>
          <a:endParaRPr lang="en-TT"/>
        </a:p>
      </dgm:t>
    </dgm:pt>
    <dgm:pt modelId="{17DCF07D-6A21-49C2-9B1C-75AA1DCBC408}" type="parTrans" cxnId="{25F79773-C99F-4E88-829B-2561995F9538}">
      <dgm:prSet/>
      <dgm:spPr/>
      <dgm:t>
        <a:bodyPr/>
        <a:lstStyle/>
        <a:p>
          <a:endParaRPr lang="en-US"/>
        </a:p>
      </dgm:t>
    </dgm:pt>
    <dgm:pt modelId="{8666654A-445A-43F5-A631-8F1C1AEF8544}" type="sibTrans" cxnId="{25F79773-C99F-4E88-829B-2561995F9538}">
      <dgm:prSet/>
      <dgm:spPr/>
      <dgm:t>
        <a:bodyPr/>
        <a:lstStyle/>
        <a:p>
          <a:endParaRPr lang="en-US"/>
        </a:p>
      </dgm:t>
    </dgm:pt>
    <dgm:pt modelId="{709A0AEB-6FC8-47E4-BFEB-A54486262F45}">
      <dgm:prSet/>
      <dgm:spPr/>
      <dgm:t>
        <a:bodyPr/>
        <a:lstStyle/>
        <a:p>
          <a:pPr rtl="0"/>
          <a:r>
            <a:rPr lang="en-US"/>
            <a:t>Sustainable Financing</a:t>
          </a:r>
          <a:endParaRPr lang="en-TT"/>
        </a:p>
      </dgm:t>
    </dgm:pt>
    <dgm:pt modelId="{091E618D-92F5-4691-B431-C72C15BB68F6}" type="parTrans" cxnId="{62B3628B-A450-492A-BC4A-B157ED532180}">
      <dgm:prSet/>
      <dgm:spPr/>
      <dgm:t>
        <a:bodyPr/>
        <a:lstStyle/>
        <a:p>
          <a:endParaRPr lang="en-US"/>
        </a:p>
      </dgm:t>
    </dgm:pt>
    <dgm:pt modelId="{334EB5CE-8148-403F-86C3-405CF1D9B1F2}" type="sibTrans" cxnId="{62B3628B-A450-492A-BC4A-B157ED532180}">
      <dgm:prSet/>
      <dgm:spPr/>
      <dgm:t>
        <a:bodyPr/>
        <a:lstStyle/>
        <a:p>
          <a:endParaRPr lang="en-US"/>
        </a:p>
      </dgm:t>
    </dgm:pt>
    <dgm:pt modelId="{37E38127-A135-4B78-9A89-1E52148CF6A5}">
      <dgm:prSet/>
      <dgm:spPr/>
      <dgm:t>
        <a:bodyPr/>
        <a:lstStyle/>
        <a:p>
          <a:pPr rtl="0"/>
          <a:r>
            <a:rPr lang="en-US" dirty="0"/>
            <a:t>Access to financing to implement IWRM </a:t>
          </a:r>
          <a:r>
            <a:rPr lang="en-US" dirty="0" err="1"/>
            <a:t>programmes</a:t>
          </a:r>
          <a:r>
            <a:rPr lang="en-US" dirty="0"/>
            <a:t> and plans is a primary constraining factor among member countries. Implementing agency to develop a sustainable financing strategy and identify innovative financing mechanisms.</a:t>
          </a:r>
          <a:endParaRPr lang="en-TT" dirty="0"/>
        </a:p>
      </dgm:t>
    </dgm:pt>
    <dgm:pt modelId="{752F3719-5519-4455-A1D7-2F080BB7081B}" type="parTrans" cxnId="{81B8FB72-E0BE-49B8-8BC9-F7B808F00EA4}">
      <dgm:prSet/>
      <dgm:spPr/>
      <dgm:t>
        <a:bodyPr/>
        <a:lstStyle/>
        <a:p>
          <a:endParaRPr lang="en-US"/>
        </a:p>
      </dgm:t>
    </dgm:pt>
    <dgm:pt modelId="{A0E51AA1-EFF9-4923-9268-AAD785FFCD39}" type="sibTrans" cxnId="{81B8FB72-E0BE-49B8-8BC9-F7B808F00EA4}">
      <dgm:prSet/>
      <dgm:spPr/>
      <dgm:t>
        <a:bodyPr/>
        <a:lstStyle/>
        <a:p>
          <a:endParaRPr lang="en-US"/>
        </a:p>
      </dgm:t>
    </dgm:pt>
    <dgm:pt modelId="{B21457E2-E2E7-4E9D-9049-7DD76B3D51B5}" type="pres">
      <dgm:prSet presAssocID="{6E954B54-A791-4DB9-B6FF-5C5E866BF75A}" presName="linear" presStyleCnt="0">
        <dgm:presLayoutVars>
          <dgm:animLvl val="lvl"/>
          <dgm:resizeHandles val="exact"/>
        </dgm:presLayoutVars>
      </dgm:prSet>
      <dgm:spPr/>
      <dgm:t>
        <a:bodyPr/>
        <a:lstStyle/>
        <a:p>
          <a:endParaRPr lang="en-US"/>
        </a:p>
      </dgm:t>
    </dgm:pt>
    <dgm:pt modelId="{AC54D9D4-ECD7-4C40-B19A-D03D7DF1E7BE}" type="pres">
      <dgm:prSet presAssocID="{8FB51B6F-15AE-4651-B832-9A21089BB279}" presName="parentText" presStyleLbl="node1" presStyleIdx="0" presStyleCnt="3">
        <dgm:presLayoutVars>
          <dgm:chMax val="0"/>
          <dgm:bulletEnabled val="1"/>
        </dgm:presLayoutVars>
      </dgm:prSet>
      <dgm:spPr/>
      <dgm:t>
        <a:bodyPr/>
        <a:lstStyle/>
        <a:p>
          <a:endParaRPr lang="en-US"/>
        </a:p>
      </dgm:t>
    </dgm:pt>
    <dgm:pt modelId="{CCDDEE57-3BE5-4108-9E0A-5E217FAC970F}" type="pres">
      <dgm:prSet presAssocID="{8FB51B6F-15AE-4651-B832-9A21089BB279}" presName="childText" presStyleLbl="revTx" presStyleIdx="0" presStyleCnt="3">
        <dgm:presLayoutVars>
          <dgm:bulletEnabled val="1"/>
        </dgm:presLayoutVars>
      </dgm:prSet>
      <dgm:spPr/>
      <dgm:t>
        <a:bodyPr/>
        <a:lstStyle/>
        <a:p>
          <a:endParaRPr lang="en-US"/>
        </a:p>
      </dgm:t>
    </dgm:pt>
    <dgm:pt modelId="{F3CB8554-FBEB-45D7-81AF-48C2E0E8AB89}" type="pres">
      <dgm:prSet presAssocID="{7DF1F3E7-BE50-4D07-8B87-9E4400EC0C9B}" presName="parentText" presStyleLbl="node1" presStyleIdx="1" presStyleCnt="3">
        <dgm:presLayoutVars>
          <dgm:chMax val="0"/>
          <dgm:bulletEnabled val="1"/>
        </dgm:presLayoutVars>
      </dgm:prSet>
      <dgm:spPr/>
      <dgm:t>
        <a:bodyPr/>
        <a:lstStyle/>
        <a:p>
          <a:endParaRPr lang="en-US"/>
        </a:p>
      </dgm:t>
    </dgm:pt>
    <dgm:pt modelId="{F416BA4A-878E-49B4-8B55-7978E37B5A5E}" type="pres">
      <dgm:prSet presAssocID="{7DF1F3E7-BE50-4D07-8B87-9E4400EC0C9B}" presName="childText" presStyleLbl="revTx" presStyleIdx="1" presStyleCnt="3">
        <dgm:presLayoutVars>
          <dgm:bulletEnabled val="1"/>
        </dgm:presLayoutVars>
      </dgm:prSet>
      <dgm:spPr/>
      <dgm:t>
        <a:bodyPr/>
        <a:lstStyle/>
        <a:p>
          <a:endParaRPr lang="en-US"/>
        </a:p>
      </dgm:t>
    </dgm:pt>
    <dgm:pt modelId="{14434BED-DB8B-4C00-B37C-E7D9549478E9}" type="pres">
      <dgm:prSet presAssocID="{709A0AEB-6FC8-47E4-BFEB-A54486262F45}" presName="parentText" presStyleLbl="node1" presStyleIdx="2" presStyleCnt="3">
        <dgm:presLayoutVars>
          <dgm:chMax val="0"/>
          <dgm:bulletEnabled val="1"/>
        </dgm:presLayoutVars>
      </dgm:prSet>
      <dgm:spPr/>
      <dgm:t>
        <a:bodyPr/>
        <a:lstStyle/>
        <a:p>
          <a:endParaRPr lang="en-US"/>
        </a:p>
      </dgm:t>
    </dgm:pt>
    <dgm:pt modelId="{0C3D41FE-FC5B-43CF-8DC0-149F48EB2932}" type="pres">
      <dgm:prSet presAssocID="{709A0AEB-6FC8-47E4-BFEB-A54486262F45}" presName="childText" presStyleLbl="revTx" presStyleIdx="2" presStyleCnt="3">
        <dgm:presLayoutVars>
          <dgm:bulletEnabled val="1"/>
        </dgm:presLayoutVars>
      </dgm:prSet>
      <dgm:spPr/>
      <dgm:t>
        <a:bodyPr/>
        <a:lstStyle/>
        <a:p>
          <a:endParaRPr lang="en-US"/>
        </a:p>
      </dgm:t>
    </dgm:pt>
  </dgm:ptLst>
  <dgm:cxnLst>
    <dgm:cxn modelId="{9AB550FB-B76D-48BD-A70F-EAD35769A637}" type="presOf" srcId="{709A0AEB-6FC8-47E4-BFEB-A54486262F45}" destId="{14434BED-DB8B-4C00-B37C-E7D9549478E9}" srcOrd="0" destOrd="0" presId="urn:microsoft.com/office/officeart/2005/8/layout/vList2"/>
    <dgm:cxn modelId="{81B8FB72-E0BE-49B8-8BC9-F7B808F00EA4}" srcId="{709A0AEB-6FC8-47E4-BFEB-A54486262F45}" destId="{37E38127-A135-4B78-9A89-1E52148CF6A5}" srcOrd="0" destOrd="0" parTransId="{752F3719-5519-4455-A1D7-2F080BB7081B}" sibTransId="{A0E51AA1-EFF9-4923-9268-AAD785FFCD39}"/>
    <dgm:cxn modelId="{25F79773-C99F-4E88-829B-2561995F9538}" srcId="{7DF1F3E7-BE50-4D07-8B87-9E4400EC0C9B}" destId="{2C2BA417-5BF1-454A-B687-199F157F2A79}" srcOrd="0" destOrd="0" parTransId="{17DCF07D-6A21-49C2-9B1C-75AA1DCBC408}" sibTransId="{8666654A-445A-43F5-A631-8F1C1AEF8544}"/>
    <dgm:cxn modelId="{ADB01CB4-40E7-41AA-891D-571EA4A3DF69}" srcId="{8FB51B6F-15AE-4651-B832-9A21089BB279}" destId="{C7B57618-EC5A-4119-8138-3D4610A89DCC}" srcOrd="0" destOrd="0" parTransId="{FBC8A742-AF8B-4421-9214-A466F86CF3F3}" sibTransId="{681A7818-5E0C-46F8-A477-6B93A0361D17}"/>
    <dgm:cxn modelId="{4AE06175-BB55-4E28-9FEB-A9960819D3A2}" type="presOf" srcId="{C7B57618-EC5A-4119-8138-3D4610A89DCC}" destId="{CCDDEE57-3BE5-4108-9E0A-5E217FAC970F}" srcOrd="0" destOrd="0" presId="urn:microsoft.com/office/officeart/2005/8/layout/vList2"/>
    <dgm:cxn modelId="{8BA0A7BF-97A6-4020-BAF8-66CEAA24B80F}" srcId="{6E954B54-A791-4DB9-B6FF-5C5E866BF75A}" destId="{8FB51B6F-15AE-4651-B832-9A21089BB279}" srcOrd="0" destOrd="0" parTransId="{0E68BC9B-89DC-4D8F-93F5-3A2671935B22}" sibTransId="{C095D9A0-5BD6-4631-9F07-8D94A2FF6066}"/>
    <dgm:cxn modelId="{A44A09B5-1531-4A6C-AF4E-60A3FCA335E3}" type="presOf" srcId="{37E38127-A135-4B78-9A89-1E52148CF6A5}" destId="{0C3D41FE-FC5B-43CF-8DC0-149F48EB2932}" srcOrd="0" destOrd="0" presId="urn:microsoft.com/office/officeart/2005/8/layout/vList2"/>
    <dgm:cxn modelId="{D23B8092-4B97-4570-A7A1-E154B96FA63B}" type="presOf" srcId="{7DF1F3E7-BE50-4D07-8B87-9E4400EC0C9B}" destId="{F3CB8554-FBEB-45D7-81AF-48C2E0E8AB89}" srcOrd="0" destOrd="0" presId="urn:microsoft.com/office/officeart/2005/8/layout/vList2"/>
    <dgm:cxn modelId="{4F37AACE-5DA0-455D-BEBE-3CEC3BFB7901}" type="presOf" srcId="{8FB51B6F-15AE-4651-B832-9A21089BB279}" destId="{AC54D9D4-ECD7-4C40-B19A-D03D7DF1E7BE}" srcOrd="0" destOrd="0" presId="urn:microsoft.com/office/officeart/2005/8/layout/vList2"/>
    <dgm:cxn modelId="{62B3628B-A450-492A-BC4A-B157ED532180}" srcId="{6E954B54-A791-4DB9-B6FF-5C5E866BF75A}" destId="{709A0AEB-6FC8-47E4-BFEB-A54486262F45}" srcOrd="2" destOrd="0" parTransId="{091E618D-92F5-4691-B431-C72C15BB68F6}" sibTransId="{334EB5CE-8148-403F-86C3-405CF1D9B1F2}"/>
    <dgm:cxn modelId="{B5BD9B8A-0F94-42D6-949E-C012A947F0AF}" type="presOf" srcId="{6E954B54-A791-4DB9-B6FF-5C5E866BF75A}" destId="{B21457E2-E2E7-4E9D-9049-7DD76B3D51B5}" srcOrd="0" destOrd="0" presId="urn:microsoft.com/office/officeart/2005/8/layout/vList2"/>
    <dgm:cxn modelId="{967BC359-AF66-414E-AE40-10019E45EBE7}" srcId="{6E954B54-A791-4DB9-B6FF-5C5E866BF75A}" destId="{7DF1F3E7-BE50-4D07-8B87-9E4400EC0C9B}" srcOrd="1" destOrd="0" parTransId="{417DBDDA-5FE2-4E54-BD77-6A081BF60730}" sibTransId="{DBC063D1-781A-4141-9720-93A16E796812}"/>
    <dgm:cxn modelId="{7AC5BE16-0100-42E4-9CFE-A8846D1EE2EF}" type="presOf" srcId="{2C2BA417-5BF1-454A-B687-199F157F2A79}" destId="{F416BA4A-878E-49B4-8B55-7978E37B5A5E}" srcOrd="0" destOrd="0" presId="urn:microsoft.com/office/officeart/2005/8/layout/vList2"/>
    <dgm:cxn modelId="{DE3E92B6-5463-48F2-B72E-D99C16DC6FE5}" type="presParOf" srcId="{B21457E2-E2E7-4E9D-9049-7DD76B3D51B5}" destId="{AC54D9D4-ECD7-4C40-B19A-D03D7DF1E7BE}" srcOrd="0" destOrd="0" presId="urn:microsoft.com/office/officeart/2005/8/layout/vList2"/>
    <dgm:cxn modelId="{09B5D03F-7D9C-4785-9260-0C12B5B5BB80}" type="presParOf" srcId="{B21457E2-E2E7-4E9D-9049-7DD76B3D51B5}" destId="{CCDDEE57-3BE5-4108-9E0A-5E217FAC970F}" srcOrd="1" destOrd="0" presId="urn:microsoft.com/office/officeart/2005/8/layout/vList2"/>
    <dgm:cxn modelId="{CD68AF53-CFC8-48D2-BB00-3DB65F541DBE}" type="presParOf" srcId="{B21457E2-E2E7-4E9D-9049-7DD76B3D51B5}" destId="{F3CB8554-FBEB-45D7-81AF-48C2E0E8AB89}" srcOrd="2" destOrd="0" presId="urn:microsoft.com/office/officeart/2005/8/layout/vList2"/>
    <dgm:cxn modelId="{D75D57B9-371D-4A27-9BF4-2E6F5657F02A}" type="presParOf" srcId="{B21457E2-E2E7-4E9D-9049-7DD76B3D51B5}" destId="{F416BA4A-878E-49B4-8B55-7978E37B5A5E}" srcOrd="3" destOrd="0" presId="urn:microsoft.com/office/officeart/2005/8/layout/vList2"/>
    <dgm:cxn modelId="{37C97D29-FC72-431F-A8B7-77D0956B60E6}" type="presParOf" srcId="{B21457E2-E2E7-4E9D-9049-7DD76B3D51B5}" destId="{14434BED-DB8B-4C00-B37C-E7D9549478E9}" srcOrd="4" destOrd="0" presId="urn:microsoft.com/office/officeart/2005/8/layout/vList2"/>
    <dgm:cxn modelId="{CED801D2-11E2-4B46-92B3-8341F7AD40C6}" type="presParOf" srcId="{B21457E2-E2E7-4E9D-9049-7DD76B3D51B5}" destId="{0C3D41FE-FC5B-43CF-8DC0-149F48EB293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377EC6-3B23-4D6A-92C8-4C073A3FA3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E43358-77E3-4C84-8455-708AAA1A3DBD}">
      <dgm:prSet/>
      <dgm:spPr/>
      <dgm:t>
        <a:bodyPr/>
        <a:lstStyle/>
        <a:p>
          <a:pPr rtl="0"/>
          <a:r>
            <a:rPr lang="en-US"/>
            <a:t>Data Collection, Analysis, Reporting and Sharing</a:t>
          </a:r>
          <a:endParaRPr lang="en-TT"/>
        </a:p>
      </dgm:t>
    </dgm:pt>
    <dgm:pt modelId="{386EE6AF-BA87-4F3B-B300-7201EE8B4654}" type="parTrans" cxnId="{C5E67B4A-352D-4A74-B918-A1A78724044B}">
      <dgm:prSet/>
      <dgm:spPr/>
      <dgm:t>
        <a:bodyPr/>
        <a:lstStyle/>
        <a:p>
          <a:endParaRPr lang="en-US"/>
        </a:p>
      </dgm:t>
    </dgm:pt>
    <dgm:pt modelId="{A66365B6-B9E8-4F89-93D7-8D80D6A1CF09}" type="sibTrans" cxnId="{C5E67B4A-352D-4A74-B918-A1A78724044B}">
      <dgm:prSet/>
      <dgm:spPr/>
      <dgm:t>
        <a:bodyPr/>
        <a:lstStyle/>
        <a:p>
          <a:endParaRPr lang="en-US"/>
        </a:p>
      </dgm:t>
    </dgm:pt>
    <dgm:pt modelId="{DEDF1DBC-5713-4AF7-AE96-BC98CB47A9F3}">
      <dgm:prSet/>
      <dgm:spPr/>
      <dgm:t>
        <a:bodyPr/>
        <a:lstStyle/>
        <a:p>
          <a:pPr rtl="0"/>
          <a:r>
            <a:rPr lang="en-US" dirty="0"/>
            <a:t>Requires the responsible authority to develop a </a:t>
          </a:r>
          <a:r>
            <a:rPr lang="en-US" dirty="0" err="1"/>
            <a:t>harmonised</a:t>
          </a:r>
          <a:r>
            <a:rPr lang="en-US" dirty="0"/>
            <a:t> </a:t>
          </a:r>
          <a:r>
            <a:rPr lang="en-US" dirty="0" err="1"/>
            <a:t>programme</a:t>
          </a:r>
          <a:r>
            <a:rPr lang="en-US" dirty="0"/>
            <a:t> for data collection across priority areas in IWRM and the integration into user-friendly, accessible, national and regional information systems.</a:t>
          </a:r>
          <a:endParaRPr lang="en-TT" dirty="0"/>
        </a:p>
      </dgm:t>
    </dgm:pt>
    <dgm:pt modelId="{DE419578-7B82-4F5B-BEAD-EEDB70D1F61C}" type="parTrans" cxnId="{97378F1A-7601-4CB7-B816-C7A3939A5670}">
      <dgm:prSet/>
      <dgm:spPr/>
      <dgm:t>
        <a:bodyPr/>
        <a:lstStyle/>
        <a:p>
          <a:endParaRPr lang="en-US"/>
        </a:p>
      </dgm:t>
    </dgm:pt>
    <dgm:pt modelId="{34AE4F6F-35B8-4CEC-A310-D6749DBF0CDE}" type="sibTrans" cxnId="{97378F1A-7601-4CB7-B816-C7A3939A5670}">
      <dgm:prSet/>
      <dgm:spPr/>
      <dgm:t>
        <a:bodyPr/>
        <a:lstStyle/>
        <a:p>
          <a:endParaRPr lang="en-US"/>
        </a:p>
      </dgm:t>
    </dgm:pt>
    <dgm:pt modelId="{4B8C53B3-48FF-42B9-A26D-F159A88ADC1C}">
      <dgm:prSet/>
      <dgm:spPr/>
      <dgm:t>
        <a:bodyPr/>
        <a:lstStyle/>
        <a:p>
          <a:pPr rtl="0"/>
          <a:r>
            <a:rPr lang="en-US"/>
            <a:t>Governance Mechanisms</a:t>
          </a:r>
          <a:endParaRPr lang="en-TT"/>
        </a:p>
      </dgm:t>
    </dgm:pt>
    <dgm:pt modelId="{8D577E8C-2883-47A7-B197-F73C0535C893}" type="parTrans" cxnId="{F64E2E7D-20F1-46A7-BED3-E010DBB7B5D9}">
      <dgm:prSet/>
      <dgm:spPr/>
      <dgm:t>
        <a:bodyPr/>
        <a:lstStyle/>
        <a:p>
          <a:endParaRPr lang="en-US"/>
        </a:p>
      </dgm:t>
    </dgm:pt>
    <dgm:pt modelId="{7F5E1543-383D-48DD-8C42-78FC28CAE017}" type="sibTrans" cxnId="{F64E2E7D-20F1-46A7-BED3-E010DBB7B5D9}">
      <dgm:prSet/>
      <dgm:spPr/>
      <dgm:t>
        <a:bodyPr/>
        <a:lstStyle/>
        <a:p>
          <a:endParaRPr lang="en-US"/>
        </a:p>
      </dgm:t>
    </dgm:pt>
    <dgm:pt modelId="{83CE03E0-7954-4158-9507-78289EBE66BF}">
      <dgm:prSet/>
      <dgm:spPr/>
      <dgm:t>
        <a:bodyPr/>
        <a:lstStyle/>
        <a:p>
          <a:pPr rtl="0"/>
          <a:r>
            <a:rPr lang="en-US" dirty="0"/>
            <a:t>Assumption of administrative responsibility for the coordination of regional implementation through the appropriate unit. A major factor in successful implementation is the provision for regional discussion and strategic development</a:t>
          </a:r>
          <a:endParaRPr lang="en-TT" dirty="0"/>
        </a:p>
      </dgm:t>
    </dgm:pt>
    <dgm:pt modelId="{7A260BE6-672A-47AB-B12E-50A45AB63DF7}" type="parTrans" cxnId="{181E9A81-D036-4C85-9BCB-7A3F0FD3C911}">
      <dgm:prSet/>
      <dgm:spPr/>
      <dgm:t>
        <a:bodyPr/>
        <a:lstStyle/>
        <a:p>
          <a:endParaRPr lang="en-US"/>
        </a:p>
      </dgm:t>
    </dgm:pt>
    <dgm:pt modelId="{1D3273DF-93ED-416F-BF8E-877B29848DAF}" type="sibTrans" cxnId="{181E9A81-D036-4C85-9BCB-7A3F0FD3C911}">
      <dgm:prSet/>
      <dgm:spPr/>
      <dgm:t>
        <a:bodyPr/>
        <a:lstStyle/>
        <a:p>
          <a:endParaRPr lang="en-US"/>
        </a:p>
      </dgm:t>
    </dgm:pt>
    <dgm:pt modelId="{2E947888-2CFD-447D-B5A3-F35BC33A44E5}">
      <dgm:prSet/>
      <dgm:spPr/>
      <dgm:t>
        <a:bodyPr/>
        <a:lstStyle/>
        <a:p>
          <a:pPr rtl="0"/>
          <a:r>
            <a:rPr lang="en-US"/>
            <a:t>Monitoring and Evaluation </a:t>
          </a:r>
          <a:endParaRPr lang="en-TT"/>
        </a:p>
      </dgm:t>
    </dgm:pt>
    <dgm:pt modelId="{A5ACD02B-BA79-4477-81AC-2CCDE138B925}" type="parTrans" cxnId="{7E415A7D-3552-4658-92F3-FBA163845B91}">
      <dgm:prSet/>
      <dgm:spPr/>
      <dgm:t>
        <a:bodyPr/>
        <a:lstStyle/>
        <a:p>
          <a:endParaRPr lang="en-US"/>
        </a:p>
      </dgm:t>
    </dgm:pt>
    <dgm:pt modelId="{03D85DFF-23AF-448E-9D1D-F0F77BD1EFB3}" type="sibTrans" cxnId="{7E415A7D-3552-4658-92F3-FBA163845B91}">
      <dgm:prSet/>
      <dgm:spPr/>
      <dgm:t>
        <a:bodyPr/>
        <a:lstStyle/>
        <a:p>
          <a:endParaRPr lang="en-US"/>
        </a:p>
      </dgm:t>
    </dgm:pt>
    <dgm:pt modelId="{65D830B8-0FC7-4419-A873-F0AF0987D013}">
      <dgm:prSet/>
      <dgm:spPr/>
      <dgm:t>
        <a:bodyPr/>
        <a:lstStyle/>
        <a:p>
          <a:pPr rtl="0"/>
          <a:r>
            <a:rPr lang="en-US" dirty="0"/>
            <a:t>Monitoring and evaluation facilitate the validation of strategic objectives and measurement of progress while contributing to framework feasibility and adaptation to evolving conditions and use.</a:t>
          </a:r>
          <a:endParaRPr lang="en-TT" dirty="0"/>
        </a:p>
      </dgm:t>
    </dgm:pt>
    <dgm:pt modelId="{31E9A6E3-F4B2-4CB2-A234-32406E0F96AD}" type="parTrans" cxnId="{C1C1CA55-88D7-496A-A179-3582779EA689}">
      <dgm:prSet/>
      <dgm:spPr/>
      <dgm:t>
        <a:bodyPr/>
        <a:lstStyle/>
        <a:p>
          <a:endParaRPr lang="en-US"/>
        </a:p>
      </dgm:t>
    </dgm:pt>
    <dgm:pt modelId="{C8F94449-CE98-48C5-AF07-FA17D3E88BD1}" type="sibTrans" cxnId="{C1C1CA55-88D7-496A-A179-3582779EA689}">
      <dgm:prSet/>
      <dgm:spPr/>
      <dgm:t>
        <a:bodyPr/>
        <a:lstStyle/>
        <a:p>
          <a:endParaRPr lang="en-US"/>
        </a:p>
      </dgm:t>
    </dgm:pt>
    <dgm:pt modelId="{0C5E4082-8AC7-4AC7-9A73-933ABC7A130D}" type="pres">
      <dgm:prSet presAssocID="{B0377EC6-3B23-4D6A-92C8-4C073A3FA38D}" presName="linear" presStyleCnt="0">
        <dgm:presLayoutVars>
          <dgm:animLvl val="lvl"/>
          <dgm:resizeHandles val="exact"/>
        </dgm:presLayoutVars>
      </dgm:prSet>
      <dgm:spPr/>
      <dgm:t>
        <a:bodyPr/>
        <a:lstStyle/>
        <a:p>
          <a:endParaRPr lang="en-US"/>
        </a:p>
      </dgm:t>
    </dgm:pt>
    <dgm:pt modelId="{F12A9146-1B80-4F14-B634-4927E1D0C5E6}" type="pres">
      <dgm:prSet presAssocID="{FCE43358-77E3-4C84-8455-708AAA1A3DBD}" presName="parentText" presStyleLbl="node1" presStyleIdx="0" presStyleCnt="3">
        <dgm:presLayoutVars>
          <dgm:chMax val="0"/>
          <dgm:bulletEnabled val="1"/>
        </dgm:presLayoutVars>
      </dgm:prSet>
      <dgm:spPr/>
      <dgm:t>
        <a:bodyPr/>
        <a:lstStyle/>
        <a:p>
          <a:endParaRPr lang="en-US"/>
        </a:p>
      </dgm:t>
    </dgm:pt>
    <dgm:pt modelId="{0A505056-F7BB-4532-99AD-81581719A871}" type="pres">
      <dgm:prSet presAssocID="{FCE43358-77E3-4C84-8455-708AAA1A3DBD}" presName="childText" presStyleLbl="revTx" presStyleIdx="0" presStyleCnt="3">
        <dgm:presLayoutVars>
          <dgm:bulletEnabled val="1"/>
        </dgm:presLayoutVars>
      </dgm:prSet>
      <dgm:spPr/>
      <dgm:t>
        <a:bodyPr/>
        <a:lstStyle/>
        <a:p>
          <a:endParaRPr lang="en-US"/>
        </a:p>
      </dgm:t>
    </dgm:pt>
    <dgm:pt modelId="{51C8369E-46F5-405C-98BC-9D02DCA014EF}" type="pres">
      <dgm:prSet presAssocID="{4B8C53B3-48FF-42B9-A26D-F159A88ADC1C}" presName="parentText" presStyleLbl="node1" presStyleIdx="1" presStyleCnt="3">
        <dgm:presLayoutVars>
          <dgm:chMax val="0"/>
          <dgm:bulletEnabled val="1"/>
        </dgm:presLayoutVars>
      </dgm:prSet>
      <dgm:spPr/>
      <dgm:t>
        <a:bodyPr/>
        <a:lstStyle/>
        <a:p>
          <a:endParaRPr lang="en-US"/>
        </a:p>
      </dgm:t>
    </dgm:pt>
    <dgm:pt modelId="{F9347C0D-2887-45F6-A622-9AF9C395A89B}" type="pres">
      <dgm:prSet presAssocID="{4B8C53B3-48FF-42B9-A26D-F159A88ADC1C}" presName="childText" presStyleLbl="revTx" presStyleIdx="1" presStyleCnt="3">
        <dgm:presLayoutVars>
          <dgm:bulletEnabled val="1"/>
        </dgm:presLayoutVars>
      </dgm:prSet>
      <dgm:spPr/>
      <dgm:t>
        <a:bodyPr/>
        <a:lstStyle/>
        <a:p>
          <a:endParaRPr lang="en-US"/>
        </a:p>
      </dgm:t>
    </dgm:pt>
    <dgm:pt modelId="{761EAEA5-58CB-4029-965B-B87BCD9510FE}" type="pres">
      <dgm:prSet presAssocID="{2E947888-2CFD-447D-B5A3-F35BC33A44E5}" presName="parentText" presStyleLbl="node1" presStyleIdx="2" presStyleCnt="3">
        <dgm:presLayoutVars>
          <dgm:chMax val="0"/>
          <dgm:bulletEnabled val="1"/>
        </dgm:presLayoutVars>
      </dgm:prSet>
      <dgm:spPr/>
      <dgm:t>
        <a:bodyPr/>
        <a:lstStyle/>
        <a:p>
          <a:endParaRPr lang="en-US"/>
        </a:p>
      </dgm:t>
    </dgm:pt>
    <dgm:pt modelId="{1D6EDA7F-E58F-482C-A7EE-A5A3C575E85B}" type="pres">
      <dgm:prSet presAssocID="{2E947888-2CFD-447D-B5A3-F35BC33A44E5}" presName="childText" presStyleLbl="revTx" presStyleIdx="2" presStyleCnt="3">
        <dgm:presLayoutVars>
          <dgm:bulletEnabled val="1"/>
        </dgm:presLayoutVars>
      </dgm:prSet>
      <dgm:spPr/>
      <dgm:t>
        <a:bodyPr/>
        <a:lstStyle/>
        <a:p>
          <a:endParaRPr lang="en-US"/>
        </a:p>
      </dgm:t>
    </dgm:pt>
  </dgm:ptLst>
  <dgm:cxnLst>
    <dgm:cxn modelId="{14661557-D1B1-4BD3-B7C7-6A6C914C91CC}" type="presOf" srcId="{83CE03E0-7954-4158-9507-78289EBE66BF}" destId="{F9347C0D-2887-45F6-A622-9AF9C395A89B}" srcOrd="0" destOrd="0" presId="urn:microsoft.com/office/officeart/2005/8/layout/vList2"/>
    <dgm:cxn modelId="{BB87EDFA-4EE4-4E79-902C-081595A678DD}" type="presOf" srcId="{FCE43358-77E3-4C84-8455-708AAA1A3DBD}" destId="{F12A9146-1B80-4F14-B634-4927E1D0C5E6}" srcOrd="0" destOrd="0" presId="urn:microsoft.com/office/officeart/2005/8/layout/vList2"/>
    <dgm:cxn modelId="{94290277-0B4E-4A29-82F0-E89C3FD3C445}" type="presOf" srcId="{B0377EC6-3B23-4D6A-92C8-4C073A3FA38D}" destId="{0C5E4082-8AC7-4AC7-9A73-933ABC7A130D}" srcOrd="0" destOrd="0" presId="urn:microsoft.com/office/officeart/2005/8/layout/vList2"/>
    <dgm:cxn modelId="{E672AC91-30EE-4F29-B609-6B17C25CE6D8}" type="presOf" srcId="{65D830B8-0FC7-4419-A873-F0AF0987D013}" destId="{1D6EDA7F-E58F-482C-A7EE-A5A3C575E85B}" srcOrd="0" destOrd="0" presId="urn:microsoft.com/office/officeart/2005/8/layout/vList2"/>
    <dgm:cxn modelId="{F64E2E7D-20F1-46A7-BED3-E010DBB7B5D9}" srcId="{B0377EC6-3B23-4D6A-92C8-4C073A3FA38D}" destId="{4B8C53B3-48FF-42B9-A26D-F159A88ADC1C}" srcOrd="1" destOrd="0" parTransId="{8D577E8C-2883-47A7-B197-F73C0535C893}" sibTransId="{7F5E1543-383D-48DD-8C42-78FC28CAE017}"/>
    <dgm:cxn modelId="{181E9A81-D036-4C85-9BCB-7A3F0FD3C911}" srcId="{4B8C53B3-48FF-42B9-A26D-F159A88ADC1C}" destId="{83CE03E0-7954-4158-9507-78289EBE66BF}" srcOrd="0" destOrd="0" parTransId="{7A260BE6-672A-47AB-B12E-50A45AB63DF7}" sibTransId="{1D3273DF-93ED-416F-BF8E-877B29848DAF}"/>
    <dgm:cxn modelId="{0B12DE85-761D-42B7-BF99-4BFDB90AB03C}" type="presOf" srcId="{DEDF1DBC-5713-4AF7-AE96-BC98CB47A9F3}" destId="{0A505056-F7BB-4532-99AD-81581719A871}" srcOrd="0" destOrd="0" presId="urn:microsoft.com/office/officeart/2005/8/layout/vList2"/>
    <dgm:cxn modelId="{C5E67B4A-352D-4A74-B918-A1A78724044B}" srcId="{B0377EC6-3B23-4D6A-92C8-4C073A3FA38D}" destId="{FCE43358-77E3-4C84-8455-708AAA1A3DBD}" srcOrd="0" destOrd="0" parTransId="{386EE6AF-BA87-4F3B-B300-7201EE8B4654}" sibTransId="{A66365B6-B9E8-4F89-93D7-8D80D6A1CF09}"/>
    <dgm:cxn modelId="{C1C1CA55-88D7-496A-A179-3582779EA689}" srcId="{2E947888-2CFD-447D-B5A3-F35BC33A44E5}" destId="{65D830B8-0FC7-4419-A873-F0AF0987D013}" srcOrd="0" destOrd="0" parTransId="{31E9A6E3-F4B2-4CB2-A234-32406E0F96AD}" sibTransId="{C8F94449-CE98-48C5-AF07-FA17D3E88BD1}"/>
    <dgm:cxn modelId="{981667A2-7107-4E1D-9035-05D96E1B4065}" type="presOf" srcId="{4B8C53B3-48FF-42B9-A26D-F159A88ADC1C}" destId="{51C8369E-46F5-405C-98BC-9D02DCA014EF}" srcOrd="0" destOrd="0" presId="urn:microsoft.com/office/officeart/2005/8/layout/vList2"/>
    <dgm:cxn modelId="{7E415A7D-3552-4658-92F3-FBA163845B91}" srcId="{B0377EC6-3B23-4D6A-92C8-4C073A3FA38D}" destId="{2E947888-2CFD-447D-B5A3-F35BC33A44E5}" srcOrd="2" destOrd="0" parTransId="{A5ACD02B-BA79-4477-81AC-2CCDE138B925}" sibTransId="{03D85DFF-23AF-448E-9D1D-F0F77BD1EFB3}"/>
    <dgm:cxn modelId="{97378F1A-7601-4CB7-B816-C7A3939A5670}" srcId="{FCE43358-77E3-4C84-8455-708AAA1A3DBD}" destId="{DEDF1DBC-5713-4AF7-AE96-BC98CB47A9F3}" srcOrd="0" destOrd="0" parTransId="{DE419578-7B82-4F5B-BEAD-EEDB70D1F61C}" sibTransId="{34AE4F6F-35B8-4CEC-A310-D6749DBF0CDE}"/>
    <dgm:cxn modelId="{F1F2CEDA-80C6-4FC1-842F-1235F39FBAE2}" type="presOf" srcId="{2E947888-2CFD-447D-B5A3-F35BC33A44E5}" destId="{761EAEA5-58CB-4029-965B-B87BCD9510FE}" srcOrd="0" destOrd="0" presId="urn:microsoft.com/office/officeart/2005/8/layout/vList2"/>
    <dgm:cxn modelId="{22EC2716-B9CD-4F82-91EC-E57191ABF6CF}" type="presParOf" srcId="{0C5E4082-8AC7-4AC7-9A73-933ABC7A130D}" destId="{F12A9146-1B80-4F14-B634-4927E1D0C5E6}" srcOrd="0" destOrd="0" presId="urn:microsoft.com/office/officeart/2005/8/layout/vList2"/>
    <dgm:cxn modelId="{22442D67-CB2D-448B-BEFD-43946D2267F8}" type="presParOf" srcId="{0C5E4082-8AC7-4AC7-9A73-933ABC7A130D}" destId="{0A505056-F7BB-4532-99AD-81581719A871}" srcOrd="1" destOrd="0" presId="urn:microsoft.com/office/officeart/2005/8/layout/vList2"/>
    <dgm:cxn modelId="{EA5B92C4-603D-4752-B35F-A90ADF581220}" type="presParOf" srcId="{0C5E4082-8AC7-4AC7-9A73-933ABC7A130D}" destId="{51C8369E-46F5-405C-98BC-9D02DCA014EF}" srcOrd="2" destOrd="0" presId="urn:microsoft.com/office/officeart/2005/8/layout/vList2"/>
    <dgm:cxn modelId="{1D5B38C3-D68E-4200-9427-D0657E1B147B}" type="presParOf" srcId="{0C5E4082-8AC7-4AC7-9A73-933ABC7A130D}" destId="{F9347C0D-2887-45F6-A622-9AF9C395A89B}" srcOrd="3" destOrd="0" presId="urn:microsoft.com/office/officeart/2005/8/layout/vList2"/>
    <dgm:cxn modelId="{587BF686-57A4-40C9-AB57-6552596BC4FE}" type="presParOf" srcId="{0C5E4082-8AC7-4AC7-9A73-933ABC7A130D}" destId="{761EAEA5-58CB-4029-965B-B87BCD9510FE}" srcOrd="4" destOrd="0" presId="urn:microsoft.com/office/officeart/2005/8/layout/vList2"/>
    <dgm:cxn modelId="{23674F7E-4EDE-4855-9BF8-8231B9FFEB05}" type="presParOf" srcId="{0C5E4082-8AC7-4AC7-9A73-933ABC7A130D}" destId="{1D6EDA7F-E58F-482C-A7EE-A5A3C575E85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5D904E-F1FD-4EFD-BDA8-2CE048BC25F3}" type="doc">
      <dgm:prSet loTypeId="urn:microsoft.com/office/officeart/2008/layout/LinedList" loCatId="list" qsTypeId="urn:microsoft.com/office/officeart/2005/8/quickstyle/simple1" qsCatId="simple" csTypeId="urn:microsoft.com/office/officeart/2005/8/colors/accent1_1" csCatId="accent1"/>
      <dgm:spPr/>
      <dgm:t>
        <a:bodyPr/>
        <a:lstStyle/>
        <a:p>
          <a:endParaRPr lang="en-US"/>
        </a:p>
      </dgm:t>
    </dgm:pt>
    <dgm:pt modelId="{246232E1-3EAD-4DF4-99E6-E3E65256DA54}">
      <dgm:prSet/>
      <dgm:spPr/>
      <dgm:t>
        <a:bodyPr/>
        <a:lstStyle/>
        <a:p>
          <a:pPr rtl="0"/>
          <a:r>
            <a:rPr lang="en-US"/>
            <a:t>A new Technical Agreement should be created for IWRM in the region. </a:t>
          </a:r>
          <a:endParaRPr lang="en-TT"/>
        </a:p>
      </dgm:t>
    </dgm:pt>
    <dgm:pt modelId="{26CB92DB-24BC-412D-BF64-1512044939BB}" type="parTrans" cxnId="{2BA20945-75DB-447A-B118-FB3298CF694C}">
      <dgm:prSet/>
      <dgm:spPr/>
      <dgm:t>
        <a:bodyPr/>
        <a:lstStyle/>
        <a:p>
          <a:endParaRPr lang="en-US"/>
        </a:p>
      </dgm:t>
    </dgm:pt>
    <dgm:pt modelId="{4D870CC5-2ACE-4608-8661-82399DB3D79A}" type="sibTrans" cxnId="{2BA20945-75DB-447A-B118-FB3298CF694C}">
      <dgm:prSet/>
      <dgm:spPr/>
      <dgm:t>
        <a:bodyPr/>
        <a:lstStyle/>
        <a:p>
          <a:endParaRPr lang="en-US"/>
        </a:p>
      </dgm:t>
    </dgm:pt>
    <dgm:pt modelId="{E68C5D03-EDE6-4B88-8CD1-5BC88ACF79E9}">
      <dgm:prSet/>
      <dgm:spPr/>
      <dgm:t>
        <a:bodyPr/>
        <a:lstStyle/>
        <a:p>
          <a:pPr rtl="0"/>
          <a:r>
            <a:rPr lang="en-GB"/>
            <a:t>The strategic goals identified are harmonised for both English and Spanish-speaking countries in the WCR. </a:t>
          </a:r>
          <a:endParaRPr lang="en-TT"/>
        </a:p>
      </dgm:t>
    </dgm:pt>
    <dgm:pt modelId="{E07ABE50-5941-40FB-A9EC-F6A1AA1003D5}" type="parTrans" cxnId="{1503113B-618F-4273-8E57-445160AA359D}">
      <dgm:prSet/>
      <dgm:spPr/>
      <dgm:t>
        <a:bodyPr/>
        <a:lstStyle/>
        <a:p>
          <a:endParaRPr lang="en-US"/>
        </a:p>
      </dgm:t>
    </dgm:pt>
    <dgm:pt modelId="{2EF9BAD6-5336-443F-BB4C-5F48D6D1B321}" type="sibTrans" cxnId="{1503113B-618F-4273-8E57-445160AA359D}">
      <dgm:prSet/>
      <dgm:spPr/>
      <dgm:t>
        <a:bodyPr/>
        <a:lstStyle/>
        <a:p>
          <a:endParaRPr lang="en-US"/>
        </a:p>
      </dgm:t>
    </dgm:pt>
    <dgm:pt modelId="{B633F3B6-2E7C-49F6-AA0E-D406B9BD6D4F}">
      <dgm:prSet/>
      <dgm:spPr/>
      <dgm:t>
        <a:bodyPr/>
        <a:lstStyle/>
        <a:p>
          <a:pPr rtl="0"/>
          <a:r>
            <a:rPr lang="en-US"/>
            <a:t>The consolidation of coastal water bodies and the respective rivers/river systems/river basins that drain into them, whereby they form one unit. This is representative of a Source-to-Sea approach</a:t>
          </a:r>
          <a:endParaRPr lang="en-TT"/>
        </a:p>
      </dgm:t>
    </dgm:pt>
    <dgm:pt modelId="{B5AF6D19-1167-4BBB-A9FF-D8603F0E0785}" type="parTrans" cxnId="{134A4316-568E-4F77-9FDC-A69C127927DD}">
      <dgm:prSet/>
      <dgm:spPr/>
      <dgm:t>
        <a:bodyPr/>
        <a:lstStyle/>
        <a:p>
          <a:endParaRPr lang="en-US"/>
        </a:p>
      </dgm:t>
    </dgm:pt>
    <dgm:pt modelId="{25541945-2018-410C-89C7-94E69002146A}" type="sibTrans" cxnId="{134A4316-568E-4F77-9FDC-A69C127927DD}">
      <dgm:prSet/>
      <dgm:spPr/>
      <dgm:t>
        <a:bodyPr/>
        <a:lstStyle/>
        <a:p>
          <a:endParaRPr lang="en-US"/>
        </a:p>
      </dgm:t>
    </dgm:pt>
    <dgm:pt modelId="{E5E48BEB-0D8D-4257-9BE3-3785CEF8CFAF}">
      <dgm:prSet/>
      <dgm:spPr/>
      <dgm:t>
        <a:bodyPr/>
        <a:lstStyle/>
        <a:p>
          <a:pPr rtl="0"/>
          <a:r>
            <a:rPr lang="en-US"/>
            <a:t>The development of an IWRM Protocol should include an Annex with discharge limits/pollutant loads for all surface water and freshwater sources for effective management of water quality</a:t>
          </a:r>
          <a:endParaRPr lang="en-TT"/>
        </a:p>
      </dgm:t>
    </dgm:pt>
    <dgm:pt modelId="{3B7D8FAF-D5D4-4778-AD32-EF0847D58FC0}" type="parTrans" cxnId="{26E63769-9B6D-440E-ABCF-56B5D26FF213}">
      <dgm:prSet/>
      <dgm:spPr/>
      <dgm:t>
        <a:bodyPr/>
        <a:lstStyle/>
        <a:p>
          <a:endParaRPr lang="en-US"/>
        </a:p>
      </dgm:t>
    </dgm:pt>
    <dgm:pt modelId="{DFCE81D9-1107-424D-BDEA-E74C07A5CF09}" type="sibTrans" cxnId="{26E63769-9B6D-440E-ABCF-56B5D26FF213}">
      <dgm:prSet/>
      <dgm:spPr/>
      <dgm:t>
        <a:bodyPr/>
        <a:lstStyle/>
        <a:p>
          <a:endParaRPr lang="en-US"/>
        </a:p>
      </dgm:t>
    </dgm:pt>
    <dgm:pt modelId="{5754E042-A985-4FC7-8D17-F63DE466279F}">
      <dgm:prSet/>
      <dgm:spPr/>
      <dgm:t>
        <a:bodyPr/>
        <a:lstStyle/>
        <a:p>
          <a:pPr rtl="0"/>
          <a:r>
            <a:rPr lang="en-US"/>
            <a:t>Transboundary agreements should be established between countries that share a river basin to ensure multisectoral cooperation for the complete management of the collective water resource.</a:t>
          </a:r>
          <a:endParaRPr lang="en-TT"/>
        </a:p>
      </dgm:t>
    </dgm:pt>
    <dgm:pt modelId="{B2CBB2D2-B8C3-49B0-A95E-8F74EE74C58A}" type="parTrans" cxnId="{240F985A-AB96-4912-85B3-CA9C5EBE8E32}">
      <dgm:prSet/>
      <dgm:spPr/>
      <dgm:t>
        <a:bodyPr/>
        <a:lstStyle/>
        <a:p>
          <a:endParaRPr lang="en-US"/>
        </a:p>
      </dgm:t>
    </dgm:pt>
    <dgm:pt modelId="{2DE243D9-DCD7-4AF3-9C44-E31098B14D83}" type="sibTrans" cxnId="{240F985A-AB96-4912-85B3-CA9C5EBE8E32}">
      <dgm:prSet/>
      <dgm:spPr/>
      <dgm:t>
        <a:bodyPr/>
        <a:lstStyle/>
        <a:p>
          <a:endParaRPr lang="en-US"/>
        </a:p>
      </dgm:t>
    </dgm:pt>
    <dgm:pt modelId="{0CB97E60-4F8B-4646-A43D-B869976E4D6E}" type="pres">
      <dgm:prSet presAssocID="{C75D904E-F1FD-4EFD-BDA8-2CE048BC25F3}" presName="vert0" presStyleCnt="0">
        <dgm:presLayoutVars>
          <dgm:dir/>
          <dgm:animOne val="branch"/>
          <dgm:animLvl val="lvl"/>
        </dgm:presLayoutVars>
      </dgm:prSet>
      <dgm:spPr/>
      <dgm:t>
        <a:bodyPr/>
        <a:lstStyle/>
        <a:p>
          <a:endParaRPr lang="en-US"/>
        </a:p>
      </dgm:t>
    </dgm:pt>
    <dgm:pt modelId="{305FF4B4-0B77-4ED7-B2C5-AE222C165B79}" type="pres">
      <dgm:prSet presAssocID="{246232E1-3EAD-4DF4-99E6-E3E65256DA54}" presName="thickLine" presStyleLbl="alignNode1" presStyleIdx="0" presStyleCnt="5"/>
      <dgm:spPr/>
    </dgm:pt>
    <dgm:pt modelId="{89050624-F912-4DAB-B2A9-9923896D4C63}" type="pres">
      <dgm:prSet presAssocID="{246232E1-3EAD-4DF4-99E6-E3E65256DA54}" presName="horz1" presStyleCnt="0"/>
      <dgm:spPr/>
    </dgm:pt>
    <dgm:pt modelId="{707497D2-F78D-470F-93E7-8478DFDD825E}" type="pres">
      <dgm:prSet presAssocID="{246232E1-3EAD-4DF4-99E6-E3E65256DA54}" presName="tx1" presStyleLbl="revTx" presStyleIdx="0" presStyleCnt="5"/>
      <dgm:spPr/>
      <dgm:t>
        <a:bodyPr/>
        <a:lstStyle/>
        <a:p>
          <a:endParaRPr lang="en-US"/>
        </a:p>
      </dgm:t>
    </dgm:pt>
    <dgm:pt modelId="{055B2346-4BD5-40FB-9A1D-3A3850925331}" type="pres">
      <dgm:prSet presAssocID="{246232E1-3EAD-4DF4-99E6-E3E65256DA54}" presName="vert1" presStyleCnt="0"/>
      <dgm:spPr/>
    </dgm:pt>
    <dgm:pt modelId="{079ABF7C-B2FE-4CE6-955A-647A569F2F51}" type="pres">
      <dgm:prSet presAssocID="{E68C5D03-EDE6-4B88-8CD1-5BC88ACF79E9}" presName="thickLine" presStyleLbl="alignNode1" presStyleIdx="1" presStyleCnt="5"/>
      <dgm:spPr/>
    </dgm:pt>
    <dgm:pt modelId="{27EC388C-838F-4E3C-A00E-837D63FCA667}" type="pres">
      <dgm:prSet presAssocID="{E68C5D03-EDE6-4B88-8CD1-5BC88ACF79E9}" presName="horz1" presStyleCnt="0"/>
      <dgm:spPr/>
    </dgm:pt>
    <dgm:pt modelId="{FB6B80DE-459C-47B4-A5FC-F96048900DCA}" type="pres">
      <dgm:prSet presAssocID="{E68C5D03-EDE6-4B88-8CD1-5BC88ACF79E9}" presName="tx1" presStyleLbl="revTx" presStyleIdx="1" presStyleCnt="5"/>
      <dgm:spPr/>
      <dgm:t>
        <a:bodyPr/>
        <a:lstStyle/>
        <a:p>
          <a:endParaRPr lang="en-US"/>
        </a:p>
      </dgm:t>
    </dgm:pt>
    <dgm:pt modelId="{134D8564-6327-4324-B1BD-B84A08F4A83B}" type="pres">
      <dgm:prSet presAssocID="{E68C5D03-EDE6-4B88-8CD1-5BC88ACF79E9}" presName="vert1" presStyleCnt="0"/>
      <dgm:spPr/>
    </dgm:pt>
    <dgm:pt modelId="{CB634787-0213-4DD0-8334-DA2C158E87DC}" type="pres">
      <dgm:prSet presAssocID="{B633F3B6-2E7C-49F6-AA0E-D406B9BD6D4F}" presName="thickLine" presStyleLbl="alignNode1" presStyleIdx="2" presStyleCnt="5"/>
      <dgm:spPr/>
    </dgm:pt>
    <dgm:pt modelId="{9D8AE61F-92DC-426C-A1AA-D6F2FF68DD6E}" type="pres">
      <dgm:prSet presAssocID="{B633F3B6-2E7C-49F6-AA0E-D406B9BD6D4F}" presName="horz1" presStyleCnt="0"/>
      <dgm:spPr/>
    </dgm:pt>
    <dgm:pt modelId="{9C95509D-286F-4112-861F-7660FB7719AA}" type="pres">
      <dgm:prSet presAssocID="{B633F3B6-2E7C-49F6-AA0E-D406B9BD6D4F}" presName="tx1" presStyleLbl="revTx" presStyleIdx="2" presStyleCnt="5"/>
      <dgm:spPr/>
      <dgm:t>
        <a:bodyPr/>
        <a:lstStyle/>
        <a:p>
          <a:endParaRPr lang="en-US"/>
        </a:p>
      </dgm:t>
    </dgm:pt>
    <dgm:pt modelId="{7475BD43-1D2D-421F-9F10-5D1C393D2F51}" type="pres">
      <dgm:prSet presAssocID="{B633F3B6-2E7C-49F6-AA0E-D406B9BD6D4F}" presName="vert1" presStyleCnt="0"/>
      <dgm:spPr/>
    </dgm:pt>
    <dgm:pt modelId="{475737CC-4D28-4745-B5BC-3A459495A117}" type="pres">
      <dgm:prSet presAssocID="{E5E48BEB-0D8D-4257-9BE3-3785CEF8CFAF}" presName="thickLine" presStyleLbl="alignNode1" presStyleIdx="3" presStyleCnt="5"/>
      <dgm:spPr/>
    </dgm:pt>
    <dgm:pt modelId="{51DC03DD-F8C3-473A-B158-18335F9B5928}" type="pres">
      <dgm:prSet presAssocID="{E5E48BEB-0D8D-4257-9BE3-3785CEF8CFAF}" presName="horz1" presStyleCnt="0"/>
      <dgm:spPr/>
    </dgm:pt>
    <dgm:pt modelId="{56065871-4572-4661-849E-53AA814A6488}" type="pres">
      <dgm:prSet presAssocID="{E5E48BEB-0D8D-4257-9BE3-3785CEF8CFAF}" presName="tx1" presStyleLbl="revTx" presStyleIdx="3" presStyleCnt="5"/>
      <dgm:spPr/>
      <dgm:t>
        <a:bodyPr/>
        <a:lstStyle/>
        <a:p>
          <a:endParaRPr lang="en-US"/>
        </a:p>
      </dgm:t>
    </dgm:pt>
    <dgm:pt modelId="{D41B502C-A131-4C1B-BE2A-80351D4EE7E8}" type="pres">
      <dgm:prSet presAssocID="{E5E48BEB-0D8D-4257-9BE3-3785CEF8CFAF}" presName="vert1" presStyleCnt="0"/>
      <dgm:spPr/>
    </dgm:pt>
    <dgm:pt modelId="{A75FB5C6-728B-43B8-AA06-DFA8D295C164}" type="pres">
      <dgm:prSet presAssocID="{5754E042-A985-4FC7-8D17-F63DE466279F}" presName="thickLine" presStyleLbl="alignNode1" presStyleIdx="4" presStyleCnt="5"/>
      <dgm:spPr/>
    </dgm:pt>
    <dgm:pt modelId="{37888FEA-7932-4F49-A1DC-2F81DEB26594}" type="pres">
      <dgm:prSet presAssocID="{5754E042-A985-4FC7-8D17-F63DE466279F}" presName="horz1" presStyleCnt="0"/>
      <dgm:spPr/>
    </dgm:pt>
    <dgm:pt modelId="{0A5575F2-8CA4-46F1-9D0D-0F4617FDB18E}" type="pres">
      <dgm:prSet presAssocID="{5754E042-A985-4FC7-8D17-F63DE466279F}" presName="tx1" presStyleLbl="revTx" presStyleIdx="4" presStyleCnt="5"/>
      <dgm:spPr/>
      <dgm:t>
        <a:bodyPr/>
        <a:lstStyle/>
        <a:p>
          <a:endParaRPr lang="en-US"/>
        </a:p>
      </dgm:t>
    </dgm:pt>
    <dgm:pt modelId="{FA196F22-F39E-452F-8AEF-5C816DF35EC2}" type="pres">
      <dgm:prSet presAssocID="{5754E042-A985-4FC7-8D17-F63DE466279F}" presName="vert1" presStyleCnt="0"/>
      <dgm:spPr/>
    </dgm:pt>
  </dgm:ptLst>
  <dgm:cxnLst>
    <dgm:cxn modelId="{3A52768A-080A-4946-B7C3-DCFB3E78D34E}" type="presOf" srcId="{E68C5D03-EDE6-4B88-8CD1-5BC88ACF79E9}" destId="{FB6B80DE-459C-47B4-A5FC-F96048900DCA}" srcOrd="0" destOrd="0" presId="urn:microsoft.com/office/officeart/2008/layout/LinedList"/>
    <dgm:cxn modelId="{448FF4B3-EAC7-4CAF-AAC5-4094A9E44E28}" type="presOf" srcId="{E5E48BEB-0D8D-4257-9BE3-3785CEF8CFAF}" destId="{56065871-4572-4661-849E-53AA814A6488}" srcOrd="0" destOrd="0" presId="urn:microsoft.com/office/officeart/2008/layout/LinedList"/>
    <dgm:cxn modelId="{02B874B1-5BE6-4925-A7F4-954B4F22DF25}" type="presOf" srcId="{C75D904E-F1FD-4EFD-BDA8-2CE048BC25F3}" destId="{0CB97E60-4F8B-4646-A43D-B869976E4D6E}" srcOrd="0" destOrd="0" presId="urn:microsoft.com/office/officeart/2008/layout/LinedList"/>
    <dgm:cxn modelId="{26E63769-9B6D-440E-ABCF-56B5D26FF213}" srcId="{C75D904E-F1FD-4EFD-BDA8-2CE048BC25F3}" destId="{E5E48BEB-0D8D-4257-9BE3-3785CEF8CFAF}" srcOrd="3" destOrd="0" parTransId="{3B7D8FAF-D5D4-4778-AD32-EF0847D58FC0}" sibTransId="{DFCE81D9-1107-424D-BDEA-E74C07A5CF09}"/>
    <dgm:cxn modelId="{59BB8F0C-7CD1-4C62-B4D5-D598A145D528}" type="presOf" srcId="{B633F3B6-2E7C-49F6-AA0E-D406B9BD6D4F}" destId="{9C95509D-286F-4112-861F-7660FB7719AA}" srcOrd="0" destOrd="0" presId="urn:microsoft.com/office/officeart/2008/layout/LinedList"/>
    <dgm:cxn modelId="{240F985A-AB96-4912-85B3-CA9C5EBE8E32}" srcId="{C75D904E-F1FD-4EFD-BDA8-2CE048BC25F3}" destId="{5754E042-A985-4FC7-8D17-F63DE466279F}" srcOrd="4" destOrd="0" parTransId="{B2CBB2D2-B8C3-49B0-A95E-8F74EE74C58A}" sibTransId="{2DE243D9-DCD7-4AF3-9C44-E31098B14D83}"/>
    <dgm:cxn modelId="{6F6F582D-07DB-4F06-9130-91B038D17D9E}" type="presOf" srcId="{246232E1-3EAD-4DF4-99E6-E3E65256DA54}" destId="{707497D2-F78D-470F-93E7-8478DFDD825E}" srcOrd="0" destOrd="0" presId="urn:microsoft.com/office/officeart/2008/layout/LinedList"/>
    <dgm:cxn modelId="{134A4316-568E-4F77-9FDC-A69C127927DD}" srcId="{C75D904E-F1FD-4EFD-BDA8-2CE048BC25F3}" destId="{B633F3B6-2E7C-49F6-AA0E-D406B9BD6D4F}" srcOrd="2" destOrd="0" parTransId="{B5AF6D19-1167-4BBB-A9FF-D8603F0E0785}" sibTransId="{25541945-2018-410C-89C7-94E69002146A}"/>
    <dgm:cxn modelId="{2BA20945-75DB-447A-B118-FB3298CF694C}" srcId="{C75D904E-F1FD-4EFD-BDA8-2CE048BC25F3}" destId="{246232E1-3EAD-4DF4-99E6-E3E65256DA54}" srcOrd="0" destOrd="0" parTransId="{26CB92DB-24BC-412D-BF64-1512044939BB}" sibTransId="{4D870CC5-2ACE-4608-8661-82399DB3D79A}"/>
    <dgm:cxn modelId="{B007DEC6-8A42-46FF-95D8-14E8FD3D4954}" type="presOf" srcId="{5754E042-A985-4FC7-8D17-F63DE466279F}" destId="{0A5575F2-8CA4-46F1-9D0D-0F4617FDB18E}" srcOrd="0" destOrd="0" presId="urn:microsoft.com/office/officeart/2008/layout/LinedList"/>
    <dgm:cxn modelId="{1503113B-618F-4273-8E57-445160AA359D}" srcId="{C75D904E-F1FD-4EFD-BDA8-2CE048BC25F3}" destId="{E68C5D03-EDE6-4B88-8CD1-5BC88ACF79E9}" srcOrd="1" destOrd="0" parTransId="{E07ABE50-5941-40FB-A9EC-F6A1AA1003D5}" sibTransId="{2EF9BAD6-5336-443F-BB4C-5F48D6D1B321}"/>
    <dgm:cxn modelId="{0F19005D-168A-4B99-9BA9-5CD1E2D7AB2F}" type="presParOf" srcId="{0CB97E60-4F8B-4646-A43D-B869976E4D6E}" destId="{305FF4B4-0B77-4ED7-B2C5-AE222C165B79}" srcOrd="0" destOrd="0" presId="urn:microsoft.com/office/officeart/2008/layout/LinedList"/>
    <dgm:cxn modelId="{5A6DF086-9BDD-41D9-853A-EE5E8D72D1D1}" type="presParOf" srcId="{0CB97E60-4F8B-4646-A43D-B869976E4D6E}" destId="{89050624-F912-4DAB-B2A9-9923896D4C63}" srcOrd="1" destOrd="0" presId="urn:microsoft.com/office/officeart/2008/layout/LinedList"/>
    <dgm:cxn modelId="{85084A01-3033-429A-B18D-DD6607BED54E}" type="presParOf" srcId="{89050624-F912-4DAB-B2A9-9923896D4C63}" destId="{707497D2-F78D-470F-93E7-8478DFDD825E}" srcOrd="0" destOrd="0" presId="urn:microsoft.com/office/officeart/2008/layout/LinedList"/>
    <dgm:cxn modelId="{BDD8E81D-6AC1-494F-91A0-EAE28DEE891E}" type="presParOf" srcId="{89050624-F912-4DAB-B2A9-9923896D4C63}" destId="{055B2346-4BD5-40FB-9A1D-3A3850925331}" srcOrd="1" destOrd="0" presId="urn:microsoft.com/office/officeart/2008/layout/LinedList"/>
    <dgm:cxn modelId="{95A3DB78-CD8E-4602-8CE5-354E5EE08543}" type="presParOf" srcId="{0CB97E60-4F8B-4646-A43D-B869976E4D6E}" destId="{079ABF7C-B2FE-4CE6-955A-647A569F2F51}" srcOrd="2" destOrd="0" presId="urn:microsoft.com/office/officeart/2008/layout/LinedList"/>
    <dgm:cxn modelId="{D6739FBB-BC7C-428E-B76E-78C90854F1CC}" type="presParOf" srcId="{0CB97E60-4F8B-4646-A43D-B869976E4D6E}" destId="{27EC388C-838F-4E3C-A00E-837D63FCA667}" srcOrd="3" destOrd="0" presId="urn:microsoft.com/office/officeart/2008/layout/LinedList"/>
    <dgm:cxn modelId="{BB8F5D65-9911-4EF5-A0DA-ED2B5E47FB47}" type="presParOf" srcId="{27EC388C-838F-4E3C-A00E-837D63FCA667}" destId="{FB6B80DE-459C-47B4-A5FC-F96048900DCA}" srcOrd="0" destOrd="0" presId="urn:microsoft.com/office/officeart/2008/layout/LinedList"/>
    <dgm:cxn modelId="{EE56AB1E-0FCC-4DD6-A14E-2A4BE649BE36}" type="presParOf" srcId="{27EC388C-838F-4E3C-A00E-837D63FCA667}" destId="{134D8564-6327-4324-B1BD-B84A08F4A83B}" srcOrd="1" destOrd="0" presId="urn:microsoft.com/office/officeart/2008/layout/LinedList"/>
    <dgm:cxn modelId="{5034E80C-D7FF-4481-B608-7382778A7CF4}" type="presParOf" srcId="{0CB97E60-4F8B-4646-A43D-B869976E4D6E}" destId="{CB634787-0213-4DD0-8334-DA2C158E87DC}" srcOrd="4" destOrd="0" presId="urn:microsoft.com/office/officeart/2008/layout/LinedList"/>
    <dgm:cxn modelId="{94D4898D-D027-4E10-95BA-879F18E2DB4F}" type="presParOf" srcId="{0CB97E60-4F8B-4646-A43D-B869976E4D6E}" destId="{9D8AE61F-92DC-426C-A1AA-D6F2FF68DD6E}" srcOrd="5" destOrd="0" presId="urn:microsoft.com/office/officeart/2008/layout/LinedList"/>
    <dgm:cxn modelId="{D80A83FD-EAAC-4B76-8498-F24937130C41}" type="presParOf" srcId="{9D8AE61F-92DC-426C-A1AA-D6F2FF68DD6E}" destId="{9C95509D-286F-4112-861F-7660FB7719AA}" srcOrd="0" destOrd="0" presId="urn:microsoft.com/office/officeart/2008/layout/LinedList"/>
    <dgm:cxn modelId="{A9FC2463-6BC3-448F-8D28-4D0523BE4483}" type="presParOf" srcId="{9D8AE61F-92DC-426C-A1AA-D6F2FF68DD6E}" destId="{7475BD43-1D2D-421F-9F10-5D1C393D2F51}" srcOrd="1" destOrd="0" presId="urn:microsoft.com/office/officeart/2008/layout/LinedList"/>
    <dgm:cxn modelId="{896D5F6B-CB84-43B0-9AD1-CA429F2FED8E}" type="presParOf" srcId="{0CB97E60-4F8B-4646-A43D-B869976E4D6E}" destId="{475737CC-4D28-4745-B5BC-3A459495A117}" srcOrd="6" destOrd="0" presId="urn:microsoft.com/office/officeart/2008/layout/LinedList"/>
    <dgm:cxn modelId="{E51B67EC-A14B-4A71-A34E-50A3160F1035}" type="presParOf" srcId="{0CB97E60-4F8B-4646-A43D-B869976E4D6E}" destId="{51DC03DD-F8C3-473A-B158-18335F9B5928}" srcOrd="7" destOrd="0" presId="urn:microsoft.com/office/officeart/2008/layout/LinedList"/>
    <dgm:cxn modelId="{2D28E2D8-F24B-4AC5-9D6C-ED368C04B7C8}" type="presParOf" srcId="{51DC03DD-F8C3-473A-B158-18335F9B5928}" destId="{56065871-4572-4661-849E-53AA814A6488}" srcOrd="0" destOrd="0" presId="urn:microsoft.com/office/officeart/2008/layout/LinedList"/>
    <dgm:cxn modelId="{0D046721-828B-42CF-BAA9-17DE64F0BD93}" type="presParOf" srcId="{51DC03DD-F8C3-473A-B158-18335F9B5928}" destId="{D41B502C-A131-4C1B-BE2A-80351D4EE7E8}" srcOrd="1" destOrd="0" presId="urn:microsoft.com/office/officeart/2008/layout/LinedList"/>
    <dgm:cxn modelId="{C617CA18-3507-44E0-A5C0-636E7B65067E}" type="presParOf" srcId="{0CB97E60-4F8B-4646-A43D-B869976E4D6E}" destId="{A75FB5C6-728B-43B8-AA06-DFA8D295C164}" srcOrd="8" destOrd="0" presId="urn:microsoft.com/office/officeart/2008/layout/LinedList"/>
    <dgm:cxn modelId="{B5DFCDA2-316D-49AD-8695-8FC7FA8ECB7B}" type="presParOf" srcId="{0CB97E60-4F8B-4646-A43D-B869976E4D6E}" destId="{37888FEA-7932-4F49-A1DC-2F81DEB26594}" srcOrd="9" destOrd="0" presId="urn:microsoft.com/office/officeart/2008/layout/LinedList"/>
    <dgm:cxn modelId="{159BF1E3-2F65-4844-BB35-47055B5BAD0B}" type="presParOf" srcId="{37888FEA-7932-4F49-A1DC-2F81DEB26594}" destId="{0A5575F2-8CA4-46F1-9D0D-0F4617FDB18E}" srcOrd="0" destOrd="0" presId="urn:microsoft.com/office/officeart/2008/layout/LinedList"/>
    <dgm:cxn modelId="{B1C76404-E21A-4972-8159-51FA7177A64D}" type="presParOf" srcId="{37888FEA-7932-4F49-A1DC-2F81DEB26594}" destId="{FA196F22-F39E-452F-8AEF-5C816DF35E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8BCCD-963B-4D1F-B1B2-1D5C73C720ED}">
      <dsp:nvSpPr>
        <dsp:cNvPr id="0" name=""/>
        <dsp:cNvSpPr/>
      </dsp:nvSpPr>
      <dsp:spPr>
        <a:xfrm>
          <a:off x="0" y="104603"/>
          <a:ext cx="6281873" cy="15136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The slow adoption of IWRM in the Wider Caribbean Region (WCR) has been attributed to several challenges including, but not limited to, </a:t>
          </a:r>
          <a:endParaRPr lang="en-TT" sz="1800" kern="1200" dirty="0"/>
        </a:p>
      </dsp:txBody>
      <dsp:txXfrm>
        <a:off x="73892" y="178495"/>
        <a:ext cx="6134089" cy="1365903"/>
      </dsp:txXfrm>
    </dsp:sp>
    <dsp:sp modelId="{C42E2395-AD74-4853-A661-DEC2B66C92DD}">
      <dsp:nvSpPr>
        <dsp:cNvPr id="0" name=""/>
        <dsp:cNvSpPr/>
      </dsp:nvSpPr>
      <dsp:spPr>
        <a:xfrm>
          <a:off x="0" y="1618291"/>
          <a:ext cx="6281873" cy="201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smtClean="0"/>
            <a:t>Weak or fragmented water resources governance (legislative, political and institutional levels), </a:t>
          </a:r>
          <a:endParaRPr lang="en-TT" sz="1400" kern="1200"/>
        </a:p>
        <a:p>
          <a:pPr marL="114300" lvl="1" indent="-114300" algn="l" defTabSz="622300" rtl="0">
            <a:lnSpc>
              <a:spcPct val="90000"/>
            </a:lnSpc>
            <a:spcBef>
              <a:spcPct val="0"/>
            </a:spcBef>
            <a:spcAft>
              <a:spcPct val="20000"/>
            </a:spcAft>
            <a:buChar char="••"/>
          </a:pPr>
          <a:r>
            <a:rPr lang="en-US" sz="1400" kern="1200" smtClean="0"/>
            <a:t>Lack of civil society engagement and participation in the water sector, </a:t>
          </a:r>
          <a:endParaRPr lang="en-TT" sz="1400" kern="1200"/>
        </a:p>
        <a:p>
          <a:pPr marL="114300" lvl="1" indent="-114300" algn="l" defTabSz="622300" rtl="0">
            <a:lnSpc>
              <a:spcPct val="90000"/>
            </a:lnSpc>
            <a:spcBef>
              <a:spcPct val="0"/>
            </a:spcBef>
            <a:spcAft>
              <a:spcPct val="20000"/>
            </a:spcAft>
            <a:buChar char="••"/>
          </a:pPr>
          <a:r>
            <a:rPr lang="en-US" sz="1400" kern="1200" smtClean="0"/>
            <a:t>Data limitations, </a:t>
          </a:r>
          <a:endParaRPr lang="en-TT" sz="1400" kern="1200"/>
        </a:p>
        <a:p>
          <a:pPr marL="114300" lvl="1" indent="-114300" algn="l" defTabSz="622300" rtl="0">
            <a:lnSpc>
              <a:spcPct val="90000"/>
            </a:lnSpc>
            <a:spcBef>
              <a:spcPct val="0"/>
            </a:spcBef>
            <a:spcAft>
              <a:spcPct val="20000"/>
            </a:spcAft>
            <a:buChar char="••"/>
          </a:pPr>
          <a:r>
            <a:rPr lang="en-US" sz="1400" kern="1200" smtClean="0"/>
            <a:t>Lack of funding, </a:t>
          </a:r>
          <a:endParaRPr lang="en-TT" sz="1400" kern="1200"/>
        </a:p>
        <a:p>
          <a:pPr marL="114300" lvl="1" indent="-114300" algn="l" defTabSz="622300" rtl="0">
            <a:lnSpc>
              <a:spcPct val="90000"/>
            </a:lnSpc>
            <a:spcBef>
              <a:spcPct val="0"/>
            </a:spcBef>
            <a:spcAft>
              <a:spcPct val="20000"/>
            </a:spcAft>
            <a:buChar char="••"/>
          </a:pPr>
          <a:r>
            <a:rPr lang="en-US" sz="1400" kern="1200" dirty="0" smtClean="0"/>
            <a:t>Shortage of trained technical staff, </a:t>
          </a:r>
          <a:endParaRPr lang="en-TT" sz="1400" kern="1200" dirty="0"/>
        </a:p>
        <a:p>
          <a:pPr marL="114300" lvl="1" indent="-114300" algn="l" defTabSz="622300" rtl="0">
            <a:lnSpc>
              <a:spcPct val="90000"/>
            </a:lnSpc>
            <a:spcBef>
              <a:spcPct val="0"/>
            </a:spcBef>
            <a:spcAft>
              <a:spcPct val="20000"/>
            </a:spcAft>
            <a:buChar char="••"/>
          </a:pPr>
          <a:r>
            <a:rPr lang="en-US" sz="1400" kern="1200" smtClean="0"/>
            <a:t>Environmental challenges including climate change, poor land use planning, lack of gender mainstreaming, and </a:t>
          </a:r>
          <a:endParaRPr lang="en-TT" sz="1400" kern="1200"/>
        </a:p>
        <a:p>
          <a:pPr marL="114300" lvl="1" indent="-114300" algn="l" defTabSz="622300" rtl="0">
            <a:lnSpc>
              <a:spcPct val="90000"/>
            </a:lnSpc>
            <a:spcBef>
              <a:spcPct val="0"/>
            </a:spcBef>
            <a:spcAft>
              <a:spcPct val="20000"/>
            </a:spcAft>
            <a:buChar char="••"/>
          </a:pPr>
          <a:r>
            <a:rPr lang="en-US" sz="1400" kern="1200" smtClean="0"/>
            <a:t>Limited monitoring and evaluation.</a:t>
          </a:r>
          <a:endParaRPr lang="en-TT" sz="1400" kern="1200"/>
        </a:p>
      </dsp:txBody>
      <dsp:txXfrm>
        <a:off x="0" y="1618291"/>
        <a:ext cx="6281873" cy="2012040"/>
      </dsp:txXfrm>
    </dsp:sp>
    <dsp:sp modelId="{0F110933-67B6-4882-8E85-E9C366AD99E0}">
      <dsp:nvSpPr>
        <dsp:cNvPr id="0" name=""/>
        <dsp:cNvSpPr/>
      </dsp:nvSpPr>
      <dsp:spPr>
        <a:xfrm>
          <a:off x="0" y="3630331"/>
          <a:ext cx="6281873" cy="15136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The development and adoption of IWRM in the region's countries is a priority within the framework of the Cartagena Convention, the only binding regional agreement for the protection of the marine environment of the WCR.</a:t>
          </a:r>
          <a:endParaRPr lang="en-TT" sz="1800" kern="1200"/>
        </a:p>
      </dsp:txBody>
      <dsp:txXfrm>
        <a:off x="73892" y="3704223"/>
        <a:ext cx="6134089" cy="1365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6AE04-07CC-475F-A4F5-65976923911C}">
      <dsp:nvSpPr>
        <dsp:cNvPr id="0" name=""/>
        <dsp:cNvSpPr/>
      </dsp:nvSpPr>
      <dsp:spPr>
        <a:xfrm>
          <a:off x="0" y="7657"/>
          <a:ext cx="6281738"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a:t>Strategic Goal 1</a:t>
          </a:r>
          <a:endParaRPr lang="en-TT" sz="2300" kern="1200" dirty="0"/>
        </a:p>
      </dsp:txBody>
      <dsp:txXfrm>
        <a:off x="26273" y="33930"/>
        <a:ext cx="6229192" cy="485654"/>
      </dsp:txXfrm>
    </dsp:sp>
    <dsp:sp modelId="{83AFB8EA-076F-434D-A46E-3B3DC007FC72}">
      <dsp:nvSpPr>
        <dsp:cNvPr id="0" name=""/>
        <dsp:cNvSpPr/>
      </dsp:nvSpPr>
      <dsp:spPr>
        <a:xfrm>
          <a:off x="0" y="545857"/>
          <a:ext cx="6281738" cy="10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t>Improve capacities/frameworks for holistic, multi sectoral and cross cutting disaster risk reduction and climate change adaptation that integrates circular economic principles and gender considerations.</a:t>
          </a:r>
          <a:endParaRPr lang="en-TT" sz="1800" kern="1200" dirty="0"/>
        </a:p>
      </dsp:txBody>
      <dsp:txXfrm>
        <a:off x="0" y="545857"/>
        <a:ext cx="6281738" cy="1047420"/>
      </dsp:txXfrm>
    </dsp:sp>
    <dsp:sp modelId="{C6D67041-F965-4BB2-9D5C-6B8D22F4ABD7}">
      <dsp:nvSpPr>
        <dsp:cNvPr id="0" name=""/>
        <dsp:cNvSpPr/>
      </dsp:nvSpPr>
      <dsp:spPr>
        <a:xfrm>
          <a:off x="0" y="1593277"/>
          <a:ext cx="6281738"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t>Strategic Goal 2</a:t>
          </a:r>
          <a:endParaRPr lang="en-TT" sz="2300" kern="1200"/>
        </a:p>
      </dsp:txBody>
      <dsp:txXfrm>
        <a:off x="26273" y="1619550"/>
        <a:ext cx="6229192" cy="485654"/>
      </dsp:txXfrm>
    </dsp:sp>
    <dsp:sp modelId="{4872BEA8-C8ED-4C09-969A-F9D16F00D261}">
      <dsp:nvSpPr>
        <dsp:cNvPr id="0" name=""/>
        <dsp:cNvSpPr/>
      </dsp:nvSpPr>
      <dsp:spPr>
        <a:xfrm>
          <a:off x="0" y="2131477"/>
          <a:ext cx="6281738" cy="10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t>Encourage coordination among key water stakeholders towards </a:t>
          </a:r>
          <a:r>
            <a:rPr lang="en-US" sz="1800" kern="1200" dirty="0" err="1"/>
            <a:t>harmonisation</a:t>
          </a:r>
          <a:r>
            <a:rPr lang="en-US" sz="1800" kern="1200" dirty="0"/>
            <a:t>, communication, and community empowerment and involvement at the national and regional levels.</a:t>
          </a:r>
          <a:endParaRPr lang="en-TT" sz="1800" kern="1200" dirty="0"/>
        </a:p>
      </dsp:txBody>
      <dsp:txXfrm>
        <a:off x="0" y="2131477"/>
        <a:ext cx="6281738" cy="1047420"/>
      </dsp:txXfrm>
    </dsp:sp>
    <dsp:sp modelId="{BD8A2FAB-8A15-46D2-91CF-D221AA73AA98}">
      <dsp:nvSpPr>
        <dsp:cNvPr id="0" name=""/>
        <dsp:cNvSpPr/>
      </dsp:nvSpPr>
      <dsp:spPr>
        <a:xfrm>
          <a:off x="0" y="3178897"/>
          <a:ext cx="6281738"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t>Strategic Goal 3 </a:t>
          </a:r>
          <a:endParaRPr lang="en-TT" sz="2300" kern="1200"/>
        </a:p>
      </dsp:txBody>
      <dsp:txXfrm>
        <a:off x="26273" y="3205170"/>
        <a:ext cx="6229192" cy="485654"/>
      </dsp:txXfrm>
    </dsp:sp>
    <dsp:sp modelId="{AF407F85-5CB0-4207-AAEE-7AAA696E2CCB}">
      <dsp:nvSpPr>
        <dsp:cNvPr id="0" name=""/>
        <dsp:cNvSpPr/>
      </dsp:nvSpPr>
      <dsp:spPr>
        <a:xfrm>
          <a:off x="0" y="3717097"/>
          <a:ext cx="6281738" cy="152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t>Promote knowledge based participatory approaches that incorporate Traditional Ecological Knowledge (TEK) or Local Ecological Knowledge (LEK) traditional, /nature based solutions, the role of women and Indigenous knowledge towards improved water resources management.</a:t>
          </a:r>
          <a:endParaRPr lang="en-TT" sz="1800" kern="1200"/>
        </a:p>
      </dsp:txBody>
      <dsp:txXfrm>
        <a:off x="0" y="3717097"/>
        <a:ext cx="6281738" cy="1523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B7B07-53F7-4AD0-921B-E4D51495DEEA}">
      <dsp:nvSpPr>
        <dsp:cNvPr id="0" name=""/>
        <dsp:cNvSpPr/>
      </dsp:nvSpPr>
      <dsp:spPr>
        <a:xfrm>
          <a:off x="0" y="19654"/>
          <a:ext cx="6281873"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a:t>Strategic Goal 4:</a:t>
          </a:r>
          <a:endParaRPr lang="en-TT" sz="2500" kern="1200"/>
        </a:p>
      </dsp:txBody>
      <dsp:txXfrm>
        <a:off x="28557" y="48211"/>
        <a:ext cx="6224759" cy="527886"/>
      </dsp:txXfrm>
    </dsp:sp>
    <dsp:sp modelId="{2054A173-81AA-47C9-ABEB-D8DC49385E5A}">
      <dsp:nvSpPr>
        <dsp:cNvPr id="0" name=""/>
        <dsp:cNvSpPr/>
      </dsp:nvSpPr>
      <dsp:spPr>
        <a:xfrm>
          <a:off x="0" y="604654"/>
          <a:ext cx="6281873"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a:t>Guide the development or strengthening of an independent, overarching water resources entity to govern inter agency coordination and oversight at the national level, and cooperation at the regional level.</a:t>
          </a:r>
          <a:endParaRPr lang="en-TT" sz="2000" kern="1200"/>
        </a:p>
      </dsp:txBody>
      <dsp:txXfrm>
        <a:off x="0" y="604654"/>
        <a:ext cx="6281873" cy="1423125"/>
      </dsp:txXfrm>
    </dsp:sp>
    <dsp:sp modelId="{8531A015-98D8-48E4-A625-11478E8861CB}">
      <dsp:nvSpPr>
        <dsp:cNvPr id="0" name=""/>
        <dsp:cNvSpPr/>
      </dsp:nvSpPr>
      <dsp:spPr>
        <a:xfrm>
          <a:off x="0" y="2027779"/>
          <a:ext cx="6281873"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a:t>Strategic Goal 5:</a:t>
          </a:r>
          <a:endParaRPr lang="en-TT" sz="2500" kern="1200"/>
        </a:p>
      </dsp:txBody>
      <dsp:txXfrm>
        <a:off x="28557" y="2056336"/>
        <a:ext cx="6224759" cy="527886"/>
      </dsp:txXfrm>
    </dsp:sp>
    <dsp:sp modelId="{218CCCBB-959D-49BC-9AF5-7C11305089AC}">
      <dsp:nvSpPr>
        <dsp:cNvPr id="0" name=""/>
        <dsp:cNvSpPr/>
      </dsp:nvSpPr>
      <dsp:spPr>
        <a:xfrm>
          <a:off x="0" y="2612779"/>
          <a:ext cx="6281873"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a:t>Strategise the introduction of water information systems, with monitoring and evaluation mechanisms to improve data collection, sharing and access at the national and the regional levels.</a:t>
          </a:r>
          <a:endParaRPr lang="en-TT" sz="2000" kern="1200"/>
        </a:p>
      </dsp:txBody>
      <dsp:txXfrm>
        <a:off x="0" y="2612779"/>
        <a:ext cx="6281873" cy="1423125"/>
      </dsp:txXfrm>
    </dsp:sp>
    <dsp:sp modelId="{992DE2DC-CEE9-4C42-81BD-8FED7E266AB7}">
      <dsp:nvSpPr>
        <dsp:cNvPr id="0" name=""/>
        <dsp:cNvSpPr/>
      </dsp:nvSpPr>
      <dsp:spPr>
        <a:xfrm>
          <a:off x="0" y="4035904"/>
          <a:ext cx="6281873"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a:t>Strategic Goal 6:</a:t>
          </a:r>
          <a:endParaRPr lang="en-TT" sz="2500" kern="1200"/>
        </a:p>
      </dsp:txBody>
      <dsp:txXfrm>
        <a:off x="28557" y="4064461"/>
        <a:ext cx="6224759" cy="527886"/>
      </dsp:txXfrm>
    </dsp:sp>
    <dsp:sp modelId="{1456AC21-A3C7-4805-BF74-8AC8FD2E99FA}">
      <dsp:nvSpPr>
        <dsp:cNvPr id="0" name=""/>
        <dsp:cNvSpPr/>
      </dsp:nvSpPr>
      <dsp:spPr>
        <a:xfrm>
          <a:off x="0" y="4620904"/>
          <a:ext cx="6281873" cy="6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a:t>Identify and facilitate the implementation of sustainable financing mechanisms.</a:t>
          </a:r>
          <a:endParaRPr lang="en-TT" sz="2000" kern="1200"/>
        </a:p>
      </dsp:txBody>
      <dsp:txXfrm>
        <a:off x="0" y="4620904"/>
        <a:ext cx="6281873" cy="608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D9D4-ECD7-4C40-B19A-D03D7DF1E7BE}">
      <dsp:nvSpPr>
        <dsp:cNvPr id="0" name=""/>
        <dsp:cNvSpPr/>
      </dsp:nvSpPr>
      <dsp:spPr>
        <a:xfrm>
          <a:off x="0" y="155745"/>
          <a:ext cx="6281873" cy="514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a:t>Political Will and Commitment</a:t>
          </a:r>
          <a:endParaRPr lang="en-TT" sz="2200" kern="1200"/>
        </a:p>
      </dsp:txBody>
      <dsp:txXfrm>
        <a:off x="25130" y="180875"/>
        <a:ext cx="6231613" cy="464540"/>
      </dsp:txXfrm>
    </dsp:sp>
    <dsp:sp modelId="{CCDDEE57-3BE5-4108-9E0A-5E217FAC970F}">
      <dsp:nvSpPr>
        <dsp:cNvPr id="0" name=""/>
        <dsp:cNvSpPr/>
      </dsp:nvSpPr>
      <dsp:spPr>
        <a:xfrm>
          <a:off x="0" y="670545"/>
          <a:ext cx="6281873" cy="75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Essential to the successful implementation of a regional framework on IWRM, noting the anticipated changes in institutional governance mechanisms</a:t>
          </a:r>
          <a:endParaRPr lang="en-TT" sz="1700" kern="1200" dirty="0"/>
        </a:p>
      </dsp:txBody>
      <dsp:txXfrm>
        <a:off x="0" y="670545"/>
        <a:ext cx="6281873" cy="751410"/>
      </dsp:txXfrm>
    </dsp:sp>
    <dsp:sp modelId="{F3CB8554-FBEB-45D7-81AF-48C2E0E8AB89}">
      <dsp:nvSpPr>
        <dsp:cNvPr id="0" name=""/>
        <dsp:cNvSpPr/>
      </dsp:nvSpPr>
      <dsp:spPr>
        <a:xfrm>
          <a:off x="0" y="1421955"/>
          <a:ext cx="6281873" cy="514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a:t>Capacity Building</a:t>
          </a:r>
          <a:endParaRPr lang="en-TT" sz="2200" kern="1200"/>
        </a:p>
      </dsp:txBody>
      <dsp:txXfrm>
        <a:off x="25130" y="1447085"/>
        <a:ext cx="6231613" cy="464540"/>
      </dsp:txXfrm>
    </dsp:sp>
    <dsp:sp modelId="{F416BA4A-878E-49B4-8B55-7978E37B5A5E}">
      <dsp:nvSpPr>
        <dsp:cNvPr id="0" name=""/>
        <dsp:cNvSpPr/>
      </dsp:nvSpPr>
      <dsp:spPr>
        <a:xfrm>
          <a:off x="0" y="1936755"/>
          <a:ext cx="6281873" cy="143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Sourcing skilled personnel is a corequisite for implementing the framework. Formal certification programmes in IWRM should be developed through partnerships with regional tertiary-level institutions, which should complement and strengthen collaborations with new and existing capacity-building agencies</a:t>
          </a:r>
          <a:endParaRPr lang="en-TT" sz="1700" kern="1200"/>
        </a:p>
      </dsp:txBody>
      <dsp:txXfrm>
        <a:off x="0" y="1936755"/>
        <a:ext cx="6281873" cy="1434510"/>
      </dsp:txXfrm>
    </dsp:sp>
    <dsp:sp modelId="{14434BED-DB8B-4C00-B37C-E7D9549478E9}">
      <dsp:nvSpPr>
        <dsp:cNvPr id="0" name=""/>
        <dsp:cNvSpPr/>
      </dsp:nvSpPr>
      <dsp:spPr>
        <a:xfrm>
          <a:off x="0" y="3371266"/>
          <a:ext cx="6281873" cy="514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a:t>Sustainable Financing</a:t>
          </a:r>
          <a:endParaRPr lang="en-TT" sz="2200" kern="1200"/>
        </a:p>
      </dsp:txBody>
      <dsp:txXfrm>
        <a:off x="25130" y="3396396"/>
        <a:ext cx="6231613" cy="464540"/>
      </dsp:txXfrm>
    </dsp:sp>
    <dsp:sp modelId="{0C3D41FE-FC5B-43CF-8DC0-149F48EB2932}">
      <dsp:nvSpPr>
        <dsp:cNvPr id="0" name=""/>
        <dsp:cNvSpPr/>
      </dsp:nvSpPr>
      <dsp:spPr>
        <a:xfrm>
          <a:off x="0" y="3886066"/>
          <a:ext cx="6281873" cy="120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Access to financing to implement IWRM </a:t>
          </a:r>
          <a:r>
            <a:rPr lang="en-US" sz="1700" kern="1200" dirty="0" err="1"/>
            <a:t>programmes</a:t>
          </a:r>
          <a:r>
            <a:rPr lang="en-US" sz="1700" kern="1200" dirty="0"/>
            <a:t> and plans is a primary constraining factor among member countries. Implementing agency to develop a sustainable financing strategy and identify innovative financing mechanisms.</a:t>
          </a:r>
          <a:endParaRPr lang="en-TT" sz="1700" kern="1200" dirty="0"/>
        </a:p>
      </dsp:txBody>
      <dsp:txXfrm>
        <a:off x="0" y="3886066"/>
        <a:ext cx="6281873" cy="1206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A9146-1B80-4F14-B634-4927E1D0C5E6}">
      <dsp:nvSpPr>
        <dsp:cNvPr id="0" name=""/>
        <dsp:cNvSpPr/>
      </dsp:nvSpPr>
      <dsp:spPr>
        <a:xfrm>
          <a:off x="0" y="409231"/>
          <a:ext cx="6281873"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a:t>Data Collection, Analysis, Reporting and Sharing</a:t>
          </a:r>
          <a:endParaRPr lang="en-TT" sz="2100" kern="1200"/>
        </a:p>
      </dsp:txBody>
      <dsp:txXfrm>
        <a:off x="23988" y="433219"/>
        <a:ext cx="6233897" cy="443423"/>
      </dsp:txXfrm>
    </dsp:sp>
    <dsp:sp modelId="{0A505056-F7BB-4532-99AD-81581719A871}">
      <dsp:nvSpPr>
        <dsp:cNvPr id="0" name=""/>
        <dsp:cNvSpPr/>
      </dsp:nvSpPr>
      <dsp:spPr>
        <a:xfrm>
          <a:off x="0" y="900631"/>
          <a:ext cx="6281873"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Requires the responsible authority to develop a </a:t>
          </a:r>
          <a:r>
            <a:rPr lang="en-US" sz="1600" kern="1200" dirty="0" err="1"/>
            <a:t>harmonised</a:t>
          </a:r>
          <a:r>
            <a:rPr lang="en-US" sz="1600" kern="1200" dirty="0"/>
            <a:t> </a:t>
          </a:r>
          <a:r>
            <a:rPr lang="en-US" sz="1600" kern="1200" dirty="0" err="1"/>
            <a:t>programme</a:t>
          </a:r>
          <a:r>
            <a:rPr lang="en-US" sz="1600" kern="1200" dirty="0"/>
            <a:t> for data collection across priority areas in IWRM and the integration into user-friendly, accessible, national and regional information systems.</a:t>
          </a:r>
          <a:endParaRPr lang="en-TT" sz="1600" kern="1200" dirty="0"/>
        </a:p>
      </dsp:txBody>
      <dsp:txXfrm>
        <a:off x="0" y="900631"/>
        <a:ext cx="6281873" cy="912870"/>
      </dsp:txXfrm>
    </dsp:sp>
    <dsp:sp modelId="{51C8369E-46F5-405C-98BC-9D02DCA014EF}">
      <dsp:nvSpPr>
        <dsp:cNvPr id="0" name=""/>
        <dsp:cNvSpPr/>
      </dsp:nvSpPr>
      <dsp:spPr>
        <a:xfrm>
          <a:off x="0" y="1813501"/>
          <a:ext cx="6281873"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a:t>Governance Mechanisms</a:t>
          </a:r>
          <a:endParaRPr lang="en-TT" sz="2100" kern="1200"/>
        </a:p>
      </dsp:txBody>
      <dsp:txXfrm>
        <a:off x="23988" y="1837489"/>
        <a:ext cx="6233897" cy="443423"/>
      </dsp:txXfrm>
    </dsp:sp>
    <dsp:sp modelId="{F9347C0D-2887-45F6-A622-9AF9C395A89B}">
      <dsp:nvSpPr>
        <dsp:cNvPr id="0" name=""/>
        <dsp:cNvSpPr/>
      </dsp:nvSpPr>
      <dsp:spPr>
        <a:xfrm>
          <a:off x="0" y="2304901"/>
          <a:ext cx="6281873"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Assumption of administrative responsibility for the coordination of regional implementation through the appropriate unit. A major factor in successful implementation is the provision for regional discussion and strategic development</a:t>
          </a:r>
          <a:endParaRPr lang="en-TT" sz="1600" kern="1200" dirty="0"/>
        </a:p>
      </dsp:txBody>
      <dsp:txXfrm>
        <a:off x="0" y="2304901"/>
        <a:ext cx="6281873" cy="1130220"/>
      </dsp:txXfrm>
    </dsp:sp>
    <dsp:sp modelId="{761EAEA5-58CB-4029-965B-B87BCD9510FE}">
      <dsp:nvSpPr>
        <dsp:cNvPr id="0" name=""/>
        <dsp:cNvSpPr/>
      </dsp:nvSpPr>
      <dsp:spPr>
        <a:xfrm>
          <a:off x="0" y="3435121"/>
          <a:ext cx="6281873"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a:t>Monitoring and Evaluation </a:t>
          </a:r>
          <a:endParaRPr lang="en-TT" sz="2100" kern="1200"/>
        </a:p>
      </dsp:txBody>
      <dsp:txXfrm>
        <a:off x="23988" y="3459109"/>
        <a:ext cx="6233897" cy="443423"/>
      </dsp:txXfrm>
    </dsp:sp>
    <dsp:sp modelId="{1D6EDA7F-E58F-482C-A7EE-A5A3C575E85B}">
      <dsp:nvSpPr>
        <dsp:cNvPr id="0" name=""/>
        <dsp:cNvSpPr/>
      </dsp:nvSpPr>
      <dsp:spPr>
        <a:xfrm>
          <a:off x="0" y="3926520"/>
          <a:ext cx="6281873"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Monitoring and evaluation facilitate the validation of strategic objectives and measurement of progress while contributing to framework feasibility and adaptation to evolving conditions and use.</a:t>
          </a:r>
          <a:endParaRPr lang="en-TT" sz="1600" kern="1200" dirty="0"/>
        </a:p>
      </dsp:txBody>
      <dsp:txXfrm>
        <a:off x="0" y="3926520"/>
        <a:ext cx="6281873" cy="912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FF4B4-0B77-4ED7-B2C5-AE222C165B79}">
      <dsp:nvSpPr>
        <dsp:cNvPr id="0" name=""/>
        <dsp:cNvSpPr/>
      </dsp:nvSpPr>
      <dsp:spPr>
        <a:xfrm>
          <a:off x="0" y="640"/>
          <a:ext cx="6281873"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497D2-F78D-470F-93E7-8478DFDD825E}">
      <dsp:nvSpPr>
        <dsp:cNvPr id="0" name=""/>
        <dsp:cNvSpPr/>
      </dsp:nvSpPr>
      <dsp:spPr>
        <a:xfrm>
          <a:off x="0" y="640"/>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a:t>A new Technical Agreement should be created for IWRM in the region. </a:t>
          </a:r>
          <a:endParaRPr lang="en-TT" sz="1700" kern="1200"/>
        </a:p>
      </dsp:txBody>
      <dsp:txXfrm>
        <a:off x="0" y="640"/>
        <a:ext cx="6281873" cy="1049468"/>
      </dsp:txXfrm>
    </dsp:sp>
    <dsp:sp modelId="{079ABF7C-B2FE-4CE6-955A-647A569F2F51}">
      <dsp:nvSpPr>
        <dsp:cNvPr id="0" name=""/>
        <dsp:cNvSpPr/>
      </dsp:nvSpPr>
      <dsp:spPr>
        <a:xfrm>
          <a:off x="0" y="1050108"/>
          <a:ext cx="6281873"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B80DE-459C-47B4-A5FC-F96048900DCA}">
      <dsp:nvSpPr>
        <dsp:cNvPr id="0" name=""/>
        <dsp:cNvSpPr/>
      </dsp:nvSpPr>
      <dsp:spPr>
        <a:xfrm>
          <a:off x="0" y="1050108"/>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kern="1200"/>
            <a:t>The strategic goals identified are harmonised for both English and Spanish-speaking countries in the WCR. </a:t>
          </a:r>
          <a:endParaRPr lang="en-TT" sz="1700" kern="1200"/>
        </a:p>
      </dsp:txBody>
      <dsp:txXfrm>
        <a:off x="0" y="1050108"/>
        <a:ext cx="6281873" cy="1049468"/>
      </dsp:txXfrm>
    </dsp:sp>
    <dsp:sp modelId="{CB634787-0213-4DD0-8334-DA2C158E87DC}">
      <dsp:nvSpPr>
        <dsp:cNvPr id="0" name=""/>
        <dsp:cNvSpPr/>
      </dsp:nvSpPr>
      <dsp:spPr>
        <a:xfrm>
          <a:off x="0" y="2099576"/>
          <a:ext cx="6281873"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5509D-286F-4112-861F-7660FB7719AA}">
      <dsp:nvSpPr>
        <dsp:cNvPr id="0" name=""/>
        <dsp:cNvSpPr/>
      </dsp:nvSpPr>
      <dsp:spPr>
        <a:xfrm>
          <a:off x="0" y="2099576"/>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a:t>The consolidation of coastal water bodies and the respective rivers/river systems/river basins that drain into them, whereby they form one unit. This is representative of a Source-to-Sea approach</a:t>
          </a:r>
          <a:endParaRPr lang="en-TT" sz="1700" kern="1200"/>
        </a:p>
      </dsp:txBody>
      <dsp:txXfrm>
        <a:off x="0" y="2099576"/>
        <a:ext cx="6281873" cy="1049468"/>
      </dsp:txXfrm>
    </dsp:sp>
    <dsp:sp modelId="{475737CC-4D28-4745-B5BC-3A459495A117}">
      <dsp:nvSpPr>
        <dsp:cNvPr id="0" name=""/>
        <dsp:cNvSpPr/>
      </dsp:nvSpPr>
      <dsp:spPr>
        <a:xfrm>
          <a:off x="0" y="3149045"/>
          <a:ext cx="6281873"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65871-4572-4661-849E-53AA814A6488}">
      <dsp:nvSpPr>
        <dsp:cNvPr id="0" name=""/>
        <dsp:cNvSpPr/>
      </dsp:nvSpPr>
      <dsp:spPr>
        <a:xfrm>
          <a:off x="0" y="3149045"/>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a:t>The development of an IWRM Protocol should include an Annex with discharge limits/pollutant loads for all surface water and freshwater sources for effective management of water quality</a:t>
          </a:r>
          <a:endParaRPr lang="en-TT" sz="1700" kern="1200"/>
        </a:p>
      </dsp:txBody>
      <dsp:txXfrm>
        <a:off x="0" y="3149045"/>
        <a:ext cx="6281873" cy="1049468"/>
      </dsp:txXfrm>
    </dsp:sp>
    <dsp:sp modelId="{A75FB5C6-728B-43B8-AA06-DFA8D295C164}">
      <dsp:nvSpPr>
        <dsp:cNvPr id="0" name=""/>
        <dsp:cNvSpPr/>
      </dsp:nvSpPr>
      <dsp:spPr>
        <a:xfrm>
          <a:off x="0" y="4198513"/>
          <a:ext cx="6281873"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575F2-8CA4-46F1-9D0D-0F4617FDB18E}">
      <dsp:nvSpPr>
        <dsp:cNvPr id="0" name=""/>
        <dsp:cNvSpPr/>
      </dsp:nvSpPr>
      <dsp:spPr>
        <a:xfrm>
          <a:off x="0" y="4198513"/>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a:t>Transboundary agreements should be established between countries that share a river basin to ensure multisectoral cooperation for the complete management of the collective water resource.</a:t>
          </a:r>
          <a:endParaRPr lang="en-TT" sz="1700" kern="1200"/>
        </a:p>
      </dsp:txBody>
      <dsp:txXfrm>
        <a:off x="0" y="4198513"/>
        <a:ext cx="6281873" cy="10494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BAFE3-74F0-47B3-ABF0-2EB6DEDB12F7}" type="datetimeFigureOut">
              <a:rPr lang="en-TT" smtClean="0"/>
              <a:t>23/07/2025</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0FF4D-EBE8-4579-B908-4F9FC559FADC}" type="slidenum">
              <a:rPr lang="en-TT" smtClean="0"/>
              <a:t>‹#›</a:t>
            </a:fld>
            <a:endParaRPr lang="en-TT"/>
          </a:p>
        </p:txBody>
      </p:sp>
    </p:spTree>
    <p:extLst>
      <p:ext uri="{BB962C8B-B14F-4D97-AF65-F5344CB8AC3E}">
        <p14:creationId xmlns:p14="http://schemas.microsoft.com/office/powerpoint/2010/main" val="137151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C8B0956-3963-4A18-AD0C-4256B6DC292C}" type="datetime1">
              <a:rPr lang="en-TT" smtClean="0"/>
              <a:t>23/07/2025</a:t>
            </a:fld>
            <a:endParaRPr lang="en-TT"/>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TT"/>
          </a:p>
        </p:txBody>
      </p:sp>
      <p:sp>
        <p:nvSpPr>
          <p:cNvPr id="6" name="Slide Number Placeholder 5"/>
          <p:cNvSpPr>
            <a:spLocks noGrp="1"/>
          </p:cNvSpPr>
          <p:nvPr>
            <p:ph type="sldNum" sz="quarter" idx="12"/>
          </p:nvPr>
        </p:nvSpPr>
        <p:spPr>
          <a:xfrm>
            <a:off x="10469880" y="320040"/>
            <a:ext cx="914400" cy="320040"/>
          </a:xfrm>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234015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38E92F-BCED-4A72-BCA1-532CB287DF5E}" type="datetime1">
              <a:rPr lang="en-TT" smtClean="0"/>
              <a:t>23/07/2025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333238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8C017F0-8697-4545-85CF-DCE9F9FE6330}" type="datetime1">
              <a:rPr lang="en-TT" smtClean="0"/>
              <a:t>23/07/2025</a:t>
            </a:fld>
            <a:endParaRPr lang="en-TT"/>
          </a:p>
        </p:txBody>
      </p:sp>
      <p:sp>
        <p:nvSpPr>
          <p:cNvPr id="5" name="Footer Placeholder 4"/>
          <p:cNvSpPr>
            <a:spLocks noGrp="1"/>
          </p:cNvSpPr>
          <p:nvPr>
            <p:ph type="ftr" sz="quarter" idx="11"/>
          </p:nvPr>
        </p:nvSpPr>
        <p:spPr>
          <a:xfrm>
            <a:off x="804672" y="6227064"/>
            <a:ext cx="10588752" cy="320040"/>
          </a:xfrm>
        </p:spPr>
        <p:txBody>
          <a:bodyPr/>
          <a:lstStyle/>
          <a:p>
            <a:endParaRPr lang="en-TT"/>
          </a:p>
        </p:txBody>
      </p:sp>
      <p:sp>
        <p:nvSpPr>
          <p:cNvPr id="6" name="Slide Number Placeholder 5"/>
          <p:cNvSpPr>
            <a:spLocks noGrp="1"/>
          </p:cNvSpPr>
          <p:nvPr>
            <p:ph type="sldNum" sz="quarter" idx="12"/>
          </p:nvPr>
        </p:nvSpPr>
        <p:spPr>
          <a:xfrm>
            <a:off x="10469880" y="320040"/>
            <a:ext cx="914400" cy="320040"/>
          </a:xfrm>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120421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7046A-B8D5-4D7D-B59E-C3F7A4EFCB37}" type="datetime1">
              <a:rPr lang="en-TT" smtClean="0"/>
              <a:t>23/07/2025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145462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38A4915D-6B22-4B7D-AD25-B2585527BC21}" type="datetime1">
              <a:rPr lang="en-TT" smtClean="0"/>
              <a:t>23/07/2025</a:t>
            </a:fld>
            <a:endParaRPr lang="en-TT"/>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TT"/>
          </a:p>
        </p:txBody>
      </p:sp>
      <p:sp>
        <p:nvSpPr>
          <p:cNvPr id="6" name="Slide Number Placeholder 5"/>
          <p:cNvSpPr>
            <a:spLocks noGrp="1"/>
          </p:cNvSpPr>
          <p:nvPr>
            <p:ph type="sldNum" sz="quarter" idx="12"/>
          </p:nvPr>
        </p:nvSpPr>
        <p:spPr>
          <a:xfrm>
            <a:off x="10469880" y="320040"/>
            <a:ext cx="914400" cy="320040"/>
          </a:xfrm>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159166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E315728-BAAF-4F31-80A7-BD7EAB520649}" type="datetime1">
              <a:rPr lang="en-TT" smtClean="0"/>
              <a:t>23/07/2025</a:t>
            </a:fld>
            <a:endParaRPr lang="en-TT"/>
          </a:p>
        </p:txBody>
      </p:sp>
      <p:sp>
        <p:nvSpPr>
          <p:cNvPr id="6" name="Footer Placeholder 5"/>
          <p:cNvSpPr>
            <a:spLocks noGrp="1"/>
          </p:cNvSpPr>
          <p:nvPr>
            <p:ph type="ftr" sz="quarter" idx="11"/>
          </p:nvPr>
        </p:nvSpPr>
        <p:spPr>
          <a:xfrm>
            <a:off x="804672" y="6227064"/>
            <a:ext cx="10588752" cy="320040"/>
          </a:xfrm>
        </p:spPr>
        <p:txBody>
          <a:bodyPr/>
          <a:lstStyle/>
          <a:p>
            <a:endParaRPr lang="en-TT"/>
          </a:p>
        </p:txBody>
      </p:sp>
      <p:sp>
        <p:nvSpPr>
          <p:cNvPr id="7" name="Slide Number Placeholder 6"/>
          <p:cNvSpPr>
            <a:spLocks noGrp="1"/>
          </p:cNvSpPr>
          <p:nvPr>
            <p:ph type="sldNum" sz="quarter" idx="12"/>
          </p:nvPr>
        </p:nvSpPr>
        <p:spPr>
          <a:xfrm>
            <a:off x="10469880" y="320040"/>
            <a:ext cx="914400" cy="320040"/>
          </a:xfrm>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291172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4CC94F4-03EA-4B19-8C65-50526CB37E81}" type="datetime1">
              <a:rPr lang="en-TT" smtClean="0"/>
              <a:t>23/07/2025</a:t>
            </a:fld>
            <a:endParaRPr lang="en-TT"/>
          </a:p>
        </p:txBody>
      </p:sp>
      <p:sp>
        <p:nvSpPr>
          <p:cNvPr id="8" name="Footer Placeholder 7"/>
          <p:cNvSpPr>
            <a:spLocks noGrp="1"/>
          </p:cNvSpPr>
          <p:nvPr>
            <p:ph type="ftr" sz="quarter" idx="11"/>
          </p:nvPr>
        </p:nvSpPr>
        <p:spPr>
          <a:xfrm>
            <a:off x="804672" y="6227064"/>
            <a:ext cx="10588752" cy="320040"/>
          </a:xfrm>
        </p:spPr>
        <p:txBody>
          <a:bodyPr/>
          <a:lstStyle/>
          <a:p>
            <a:endParaRPr lang="en-TT"/>
          </a:p>
        </p:txBody>
      </p:sp>
      <p:sp>
        <p:nvSpPr>
          <p:cNvPr id="9" name="Slide Number Placeholder 8"/>
          <p:cNvSpPr>
            <a:spLocks noGrp="1"/>
          </p:cNvSpPr>
          <p:nvPr>
            <p:ph type="sldNum" sz="quarter" idx="12"/>
          </p:nvPr>
        </p:nvSpPr>
        <p:spPr>
          <a:xfrm>
            <a:off x="10469880" y="320040"/>
            <a:ext cx="914400" cy="320040"/>
          </a:xfrm>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319326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7F5D79-9262-4A21-B337-A1F4DD07CD69}" type="datetime1">
              <a:rPr lang="en-TT" smtClean="0"/>
              <a:t>23/07/2025</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426430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53F98DD-9675-4AD8-B2A3-E848A6120B01}" type="datetime1">
              <a:rPr lang="en-TT" smtClean="0"/>
              <a:t>23/07/2025</a:t>
            </a:fld>
            <a:endParaRPr lang="en-TT"/>
          </a:p>
        </p:txBody>
      </p:sp>
      <p:sp>
        <p:nvSpPr>
          <p:cNvPr id="3" name="Footer Placeholder 2"/>
          <p:cNvSpPr>
            <a:spLocks noGrp="1"/>
          </p:cNvSpPr>
          <p:nvPr>
            <p:ph type="ftr" sz="quarter" idx="11"/>
          </p:nvPr>
        </p:nvSpPr>
        <p:spPr>
          <a:xfrm>
            <a:off x="804672" y="6227064"/>
            <a:ext cx="10588752" cy="320040"/>
          </a:xfrm>
        </p:spPr>
        <p:txBody>
          <a:bodyPr/>
          <a:lstStyle/>
          <a:p>
            <a:endParaRPr lang="en-TT"/>
          </a:p>
        </p:txBody>
      </p:sp>
      <p:sp>
        <p:nvSpPr>
          <p:cNvPr id="4" name="Slide Number Placeholder 3"/>
          <p:cNvSpPr>
            <a:spLocks noGrp="1"/>
          </p:cNvSpPr>
          <p:nvPr>
            <p:ph type="sldNum" sz="quarter" idx="12"/>
          </p:nvPr>
        </p:nvSpPr>
        <p:spPr>
          <a:xfrm>
            <a:off x="10469880" y="320040"/>
            <a:ext cx="914400" cy="320040"/>
          </a:xfrm>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144687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08709-D6ED-417B-BE9B-8737EDCEB0A2}" type="datetime1">
              <a:rPr lang="en-TT" smtClean="0"/>
              <a:t>23/07/2025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347792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CB20A2C4-8938-4665-B454-7E8951417987}" type="datetime1">
              <a:rPr lang="en-TT" smtClean="0"/>
              <a:t>23/07/2025</a:t>
            </a:fld>
            <a:endParaRPr lang="en-TT"/>
          </a:p>
        </p:txBody>
      </p:sp>
      <p:sp>
        <p:nvSpPr>
          <p:cNvPr id="6" name="Footer Placeholder 5"/>
          <p:cNvSpPr>
            <a:spLocks noGrp="1"/>
          </p:cNvSpPr>
          <p:nvPr>
            <p:ph type="ftr" sz="quarter" idx="11"/>
          </p:nvPr>
        </p:nvSpPr>
        <p:spPr>
          <a:xfrm>
            <a:off x="804672" y="6227064"/>
            <a:ext cx="5942203" cy="320040"/>
          </a:xfrm>
        </p:spPr>
        <p:txBody>
          <a:bodyPr/>
          <a:lstStyle/>
          <a:p>
            <a:endParaRPr lang="en-TT"/>
          </a:p>
        </p:txBody>
      </p:sp>
      <p:sp>
        <p:nvSpPr>
          <p:cNvPr id="7" name="Slide Number Placeholder 6"/>
          <p:cNvSpPr>
            <a:spLocks noGrp="1"/>
          </p:cNvSpPr>
          <p:nvPr>
            <p:ph type="sldNum" sz="quarter" idx="12"/>
          </p:nvPr>
        </p:nvSpPr>
        <p:spPr>
          <a:xfrm>
            <a:off x="5828377" y="320040"/>
            <a:ext cx="914400" cy="320040"/>
          </a:xfrm>
        </p:spPr>
        <p:txBody>
          <a:bodyPr/>
          <a:lstStyle/>
          <a:p>
            <a:fld id="{11259F60-AA3D-4FF0-87E4-81CAC34AA0EC}" type="slidenum">
              <a:rPr lang="en-TT" smtClean="0"/>
              <a:t>‹#›</a:t>
            </a:fld>
            <a:endParaRPr lang="en-TT"/>
          </a:p>
        </p:txBody>
      </p:sp>
    </p:spTree>
    <p:extLst>
      <p:ext uri="{BB962C8B-B14F-4D97-AF65-F5344CB8AC3E}">
        <p14:creationId xmlns:p14="http://schemas.microsoft.com/office/powerpoint/2010/main" val="18686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BFD5807-BD7A-4A0C-80CB-BE1B64E8EEBB}" type="datetime1">
              <a:rPr lang="en-TT" smtClean="0"/>
              <a:t>23/07/2025</a:t>
            </a:fld>
            <a:endParaRPr lang="en-TT"/>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1259F60-AA3D-4FF0-87E4-81CAC34AA0EC}" type="slidenum">
              <a:rPr lang="en-TT" smtClean="0"/>
              <a:t>‹#›</a:t>
            </a:fld>
            <a:endParaRPr lang="en-TT"/>
          </a:p>
        </p:txBody>
      </p:sp>
    </p:spTree>
    <p:extLst>
      <p:ext uri="{BB962C8B-B14F-4D97-AF65-F5344CB8AC3E}">
        <p14:creationId xmlns:p14="http://schemas.microsoft.com/office/powerpoint/2010/main" val="2381923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hyperlink" Target="mailto:mnarcis@ima.gov.t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57"/>
            <a:ext cx="12192000" cy="6865070"/>
          </a:xfrm>
          <a:prstGeom prst="rect">
            <a:avLst/>
          </a:prstGeom>
        </p:spPr>
      </p:pic>
      <p:sp>
        <p:nvSpPr>
          <p:cNvPr id="2" name="Title 1"/>
          <p:cNvSpPr>
            <a:spLocks noGrp="1"/>
          </p:cNvSpPr>
          <p:nvPr>
            <p:ph type="ctr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600" dirty="0"/>
              <a:t>DEVELOPING A NEW STRATEGY OR PROTOCOL ON THE MANAGEMENT OF FRESHWATER RESOURCES WITHIN THE FRAMEWORK OF THE CARTAGENA CONVENTION</a:t>
            </a:r>
            <a:endParaRPr lang="en-TT" sz="3600" dirty="0"/>
          </a:p>
        </p:txBody>
      </p:sp>
      <p:sp>
        <p:nvSpPr>
          <p:cNvPr id="3" name="Subtitle 2"/>
          <p:cNvSpPr>
            <a:spLocks noGrp="1"/>
          </p:cNvSpPr>
          <p:nvPr>
            <p:ph type="subTitle" idx="1"/>
          </p:nvPr>
        </p:nvSpPr>
        <p:spPr/>
        <p:txBody>
          <a:bodyPr>
            <a:normAutofit fontScale="77500" lnSpcReduction="20000"/>
          </a:bodyPr>
          <a:lstStyle/>
          <a:p>
            <a:r>
              <a:rPr lang="en-US" dirty="0"/>
              <a:t>Seventh Meeting of the Scientific and Technical Advisory Committee of the Protocol Concerning Pollution from Land-Based Sources and Activities (7th LBS STAC)</a:t>
            </a:r>
          </a:p>
          <a:p>
            <a:r>
              <a:rPr lang="en-US" dirty="0"/>
              <a:t>Maurice Narcis, PhD</a:t>
            </a:r>
          </a:p>
          <a:p>
            <a:r>
              <a:rPr lang="en-US" dirty="0"/>
              <a:t>Institute of Marine Affairs</a:t>
            </a:r>
          </a:p>
          <a:p>
            <a:r>
              <a:rPr lang="en-US" dirty="0"/>
              <a:t>24th July, 2025</a:t>
            </a:r>
          </a:p>
          <a:p>
            <a:endParaRPr lang="en-TT" dirty="0"/>
          </a:p>
        </p:txBody>
      </p:sp>
      <p:pic>
        <p:nvPicPr>
          <p:cNvPr id="5" name="Imagen 2">
            <a:extLst>
              <a:ext uri="{FF2B5EF4-FFF2-40B4-BE49-F238E27FC236}">
                <a16:creationId xmlns:a16="http://schemas.microsoft.com/office/drawing/2014/main" id="{89346E98-0DCE-7CA4-41DF-EA35A5D352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6094" y="5639592"/>
            <a:ext cx="2344420" cy="539115"/>
          </a:xfrm>
          <a:prstGeom prst="rect">
            <a:avLst/>
          </a:prstGeom>
          <a:ln/>
        </p:spPr>
        <p:style>
          <a:lnRef idx="2">
            <a:schemeClr val="accent2"/>
          </a:lnRef>
          <a:fillRef idx="1">
            <a:schemeClr val="lt1"/>
          </a:fillRef>
          <a:effectRef idx="0">
            <a:schemeClr val="accent2"/>
          </a:effectRef>
          <a:fontRef idx="minor">
            <a:schemeClr val="dk1"/>
          </a:fontRef>
        </p:style>
      </p:pic>
      <p:pic>
        <p:nvPicPr>
          <p:cNvPr id="6" name="Picture 5">
            <a:extLst>
              <a:ext uri="{FF2B5EF4-FFF2-40B4-BE49-F238E27FC236}">
                <a16:creationId xmlns:a16="http://schemas.microsoft.com/office/drawing/2014/main" id="{23477109-232A-80E9-AB79-C0BF1D41398D}"/>
              </a:ext>
            </a:extLst>
          </p:cNvPr>
          <p:cNvPicPr>
            <a:picLocks noChangeAspect="1"/>
          </p:cNvPicPr>
          <p:nvPr/>
        </p:nvPicPr>
        <p:blipFill>
          <a:blip r:embed="rId4"/>
          <a:stretch>
            <a:fillRect/>
          </a:stretch>
        </p:blipFill>
        <p:spPr>
          <a:xfrm>
            <a:off x="9237003" y="5310886"/>
            <a:ext cx="1202148" cy="119652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3936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ACTION FRAMEWORK FOR IWRM</a:t>
            </a:r>
            <a:endParaRPr lang="en-TT" dirty="0"/>
          </a:p>
        </p:txBody>
      </p:sp>
      <p:sp>
        <p:nvSpPr>
          <p:cNvPr id="3" name="Content Placeholder 2"/>
          <p:cNvSpPr>
            <a:spLocks noGrp="1"/>
          </p:cNvSpPr>
          <p:nvPr>
            <p:ph idx="1"/>
          </p:nvPr>
        </p:nvSpPr>
        <p:spPr/>
        <p:txBody>
          <a:bodyPr/>
          <a:lstStyle/>
          <a:p>
            <a:r>
              <a:rPr lang="en-US" b="1" dirty="0"/>
              <a:t>Vision</a:t>
            </a:r>
            <a:r>
              <a:rPr lang="en-US" dirty="0"/>
              <a:t>: A </a:t>
            </a:r>
            <a:r>
              <a:rPr lang="en-TT" dirty="0"/>
              <a:t>harmonised</a:t>
            </a:r>
            <a:r>
              <a:rPr lang="en-US" dirty="0"/>
              <a:t> Integrated Water Resources Management model that ensures water security.</a:t>
            </a:r>
          </a:p>
          <a:p>
            <a:r>
              <a:rPr lang="en-US" b="1" dirty="0"/>
              <a:t>Mission</a:t>
            </a:r>
            <a:r>
              <a:rPr lang="en-US" dirty="0"/>
              <a:t>: To develop a Regional IWRM framework that promotes sustainable water governance through creating an enabling environment and building climate and disaster resilience for the sustainable development.</a:t>
            </a:r>
          </a:p>
          <a:p>
            <a:r>
              <a:rPr lang="en-US" b="1" dirty="0"/>
              <a:t>Objective</a:t>
            </a:r>
            <a:r>
              <a:rPr lang="en-US" dirty="0"/>
              <a:t>: To strengthen the policy, legislative and institutional mechanisms, and capacity building for Integrated Water Resources Management (IWRM) and ecosystem services management, while increasing climate and disaster resilience.</a:t>
            </a:r>
          </a:p>
          <a:p>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10</a:t>
            </a:fld>
            <a:endParaRPr lang="en-TT"/>
          </a:p>
        </p:txBody>
      </p:sp>
    </p:spTree>
    <p:extLst>
      <p:ext uri="{BB962C8B-B14F-4D97-AF65-F5344CB8AC3E}">
        <p14:creationId xmlns:p14="http://schemas.microsoft.com/office/powerpoint/2010/main" val="1955091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Strategic Goals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5474710"/>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1259F60-AA3D-4FF0-87E4-81CAC34AA0EC}" type="slidenum">
              <a:rPr lang="en-TT" smtClean="0"/>
              <a:t>11</a:t>
            </a:fld>
            <a:endParaRPr lang="en-TT"/>
          </a:p>
        </p:txBody>
      </p:sp>
    </p:spTree>
    <p:extLst>
      <p:ext uri="{BB962C8B-B14F-4D97-AF65-F5344CB8AC3E}">
        <p14:creationId xmlns:p14="http://schemas.microsoft.com/office/powerpoint/2010/main" val="3845544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Strategic Goals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3403128"/>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1259F60-AA3D-4FF0-87E4-81CAC34AA0EC}" type="slidenum">
              <a:rPr lang="en-TT" smtClean="0"/>
              <a:t>12</a:t>
            </a:fld>
            <a:endParaRPr lang="en-TT"/>
          </a:p>
        </p:txBody>
      </p:sp>
    </p:spTree>
    <p:extLst>
      <p:ext uri="{BB962C8B-B14F-4D97-AF65-F5344CB8AC3E}">
        <p14:creationId xmlns:p14="http://schemas.microsoft.com/office/powerpoint/2010/main" val="295781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Elements for IWRM Implementation</a:t>
            </a:r>
            <a:endParaRPr lang="en-T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978072"/>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1259F60-AA3D-4FF0-87E4-81CAC34AA0EC}" type="slidenum">
              <a:rPr lang="en-TT" smtClean="0"/>
              <a:t>13</a:t>
            </a:fld>
            <a:endParaRPr lang="en-TT"/>
          </a:p>
        </p:txBody>
      </p:sp>
    </p:spTree>
    <p:extLst>
      <p:ext uri="{BB962C8B-B14F-4D97-AF65-F5344CB8AC3E}">
        <p14:creationId xmlns:p14="http://schemas.microsoft.com/office/powerpoint/2010/main" val="3052487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Elements for IWRM Implementation</a:t>
            </a:r>
            <a:endParaRPr lang="en-T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888511"/>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1259F60-AA3D-4FF0-87E4-81CAC34AA0EC}" type="slidenum">
              <a:rPr lang="en-TT" smtClean="0"/>
              <a:t>14</a:t>
            </a:fld>
            <a:endParaRPr lang="en-TT"/>
          </a:p>
        </p:txBody>
      </p:sp>
    </p:spTree>
    <p:extLst>
      <p:ext uri="{BB962C8B-B14F-4D97-AF65-F5344CB8AC3E}">
        <p14:creationId xmlns:p14="http://schemas.microsoft.com/office/powerpoint/2010/main" val="1771694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EU – Water Framework Directive</a:t>
            </a:r>
          </a:p>
        </p:txBody>
      </p:sp>
      <p:sp>
        <p:nvSpPr>
          <p:cNvPr id="9" name="Content Placeholder 8"/>
          <p:cNvSpPr>
            <a:spLocks noGrp="1"/>
          </p:cNvSpPr>
          <p:nvPr>
            <p:ph idx="1"/>
          </p:nvPr>
        </p:nvSpPr>
        <p:spPr/>
        <p:txBody>
          <a:bodyPr>
            <a:normAutofit/>
          </a:bodyPr>
          <a:lstStyle/>
          <a:p>
            <a:r>
              <a:rPr lang="en-US" dirty="0"/>
              <a:t>To establish a system for the protection of inland surface waters, transitional waters, coastal waters and groundwater across its member states.</a:t>
            </a:r>
          </a:p>
          <a:p>
            <a:r>
              <a:rPr lang="en-US" dirty="0"/>
              <a:t>To preserve and enhance the status of aquatic ecosystems, with certain particulars depending on the water body type. </a:t>
            </a:r>
          </a:p>
          <a:p>
            <a:r>
              <a:rPr lang="en-US" dirty="0"/>
              <a:t>Promotes sustainable water use by focusing on long-term protection of the available water resources. </a:t>
            </a:r>
          </a:p>
          <a:p>
            <a:r>
              <a:rPr lang="en-US" dirty="0"/>
              <a:t>The framework also aims towards mitigating against the effects of floods and droughts, the protection of territorial and marine waters and the achievement of the objectives of relevant international agreements.</a:t>
            </a:r>
          </a:p>
          <a:p>
            <a:endParaRPr lang="en-TT" dirty="0"/>
          </a:p>
        </p:txBody>
      </p:sp>
      <p:sp>
        <p:nvSpPr>
          <p:cNvPr id="11" name="Rectangle 10"/>
          <p:cNvSpPr/>
          <p:nvPr/>
        </p:nvSpPr>
        <p:spPr>
          <a:xfrm>
            <a:off x="5033913" y="227505"/>
            <a:ext cx="6589335" cy="2619390"/>
          </a:xfrm>
          <a:prstGeom prst="rect">
            <a:avLst/>
          </a:prstGeom>
        </p:spPr>
        <p:txBody>
          <a:bodyPr/>
          <a:lstStyle/>
          <a:p>
            <a:pPr lvl="0" rtl="0">
              <a:buChar char="•"/>
            </a:pPr>
            <a:endParaRPr lang="en-TT" sz="1100" dirty="0"/>
          </a:p>
        </p:txBody>
      </p:sp>
      <p:sp>
        <p:nvSpPr>
          <p:cNvPr id="3" name="Slide Number Placeholder 2"/>
          <p:cNvSpPr>
            <a:spLocks noGrp="1"/>
          </p:cNvSpPr>
          <p:nvPr>
            <p:ph type="sldNum" sz="quarter" idx="12"/>
          </p:nvPr>
        </p:nvSpPr>
        <p:spPr/>
        <p:txBody>
          <a:bodyPr/>
          <a:lstStyle/>
          <a:p>
            <a:fld id="{11259F60-AA3D-4FF0-87E4-81CAC34AA0EC}" type="slidenum">
              <a:rPr lang="en-TT" smtClean="0"/>
              <a:t>15</a:t>
            </a:fld>
            <a:endParaRPr lang="en-TT"/>
          </a:p>
        </p:txBody>
      </p:sp>
    </p:spTree>
    <p:extLst>
      <p:ext uri="{BB962C8B-B14F-4D97-AF65-F5344CB8AC3E}">
        <p14:creationId xmlns:p14="http://schemas.microsoft.com/office/powerpoint/2010/main" val="792771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Water Protection</a:t>
            </a:r>
          </a:p>
        </p:txBody>
      </p:sp>
      <p:sp>
        <p:nvSpPr>
          <p:cNvPr id="3" name="Content Placeholder 2"/>
          <p:cNvSpPr>
            <a:spLocks noGrp="1"/>
          </p:cNvSpPr>
          <p:nvPr>
            <p:ph idx="1"/>
          </p:nvPr>
        </p:nvSpPr>
        <p:spPr/>
        <p:txBody>
          <a:bodyPr>
            <a:normAutofit/>
          </a:bodyPr>
          <a:lstStyle/>
          <a:p>
            <a:r>
              <a:rPr lang="en-GB" dirty="0"/>
              <a:t>The WFD focuses on ensuring good qualitative and quantitative health, i.e. on reducing and removing pollution and on ensuring that there is enough water to support wildlife at the same time as human needs</a:t>
            </a:r>
          </a:p>
          <a:p>
            <a:r>
              <a:rPr lang="en-GB" dirty="0"/>
              <a:t>It applies to inland, transitional and coastal surface waters as well as </a:t>
            </a:r>
            <a:r>
              <a:rPr lang="en-GB" dirty="0" err="1"/>
              <a:t>groundwaters</a:t>
            </a:r>
            <a:r>
              <a:rPr lang="en-GB" dirty="0"/>
              <a:t>. </a:t>
            </a:r>
          </a:p>
          <a:p>
            <a:r>
              <a:rPr lang="en-GB" dirty="0"/>
              <a:t>It ensures an integrated approach to water management </a:t>
            </a:r>
            <a:r>
              <a:rPr lang="en-US" dirty="0"/>
              <a:t>including by regulating individual pollutants and setting corresponding regulatory standards. </a:t>
            </a:r>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16</a:t>
            </a:fld>
            <a:endParaRPr lang="en-TT"/>
          </a:p>
        </p:txBody>
      </p:sp>
    </p:spTree>
    <p:extLst>
      <p:ext uri="{BB962C8B-B14F-4D97-AF65-F5344CB8AC3E}">
        <p14:creationId xmlns:p14="http://schemas.microsoft.com/office/powerpoint/2010/main" val="4010527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Water Management</a:t>
            </a:r>
          </a:p>
        </p:txBody>
      </p:sp>
      <p:sp>
        <p:nvSpPr>
          <p:cNvPr id="3" name="Content Placeholder 2"/>
          <p:cNvSpPr>
            <a:spLocks noGrp="1"/>
          </p:cNvSpPr>
          <p:nvPr>
            <p:ph idx="1"/>
          </p:nvPr>
        </p:nvSpPr>
        <p:spPr/>
        <p:txBody>
          <a:bodyPr>
            <a:normAutofit/>
          </a:bodyPr>
          <a:lstStyle/>
          <a:p>
            <a:r>
              <a:rPr lang="en-US" dirty="0"/>
              <a:t>Member States must identify the basin districts located within their territories. Those districts are regrouped in river basin districts where small river basins maybe included with a larger river basin.</a:t>
            </a:r>
          </a:p>
          <a:p>
            <a:r>
              <a:rPr lang="en-GB" dirty="0"/>
              <a:t>Coastal waters are also included and are identified and assigned to the nearest or most appropriate river basin district or districts.</a:t>
            </a:r>
          </a:p>
          <a:p>
            <a:r>
              <a:rPr lang="en-US" dirty="0"/>
              <a:t>A river basin management plan (RBMP) is established for each river basin district and includes relevant elements for implementing the applicable legislation</a:t>
            </a:r>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17</a:t>
            </a:fld>
            <a:endParaRPr lang="en-TT"/>
          </a:p>
        </p:txBody>
      </p:sp>
    </p:spTree>
    <p:extLst>
      <p:ext uri="{BB962C8B-B14F-4D97-AF65-F5344CB8AC3E}">
        <p14:creationId xmlns:p14="http://schemas.microsoft.com/office/powerpoint/2010/main" val="4083656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Transboundary Management</a:t>
            </a:r>
          </a:p>
        </p:txBody>
      </p:sp>
      <p:sp>
        <p:nvSpPr>
          <p:cNvPr id="3" name="Content Placeholder 2"/>
          <p:cNvSpPr>
            <a:spLocks noGrp="1"/>
          </p:cNvSpPr>
          <p:nvPr>
            <p:ph idx="1"/>
          </p:nvPr>
        </p:nvSpPr>
        <p:spPr/>
        <p:txBody>
          <a:bodyPr/>
          <a:lstStyle/>
          <a:p>
            <a:r>
              <a:rPr lang="en-US" dirty="0"/>
              <a:t>The WFD treats with transboundary issues between Member states by mandating any river basin that lies in more than one territory will be identified as an international river basin district.</a:t>
            </a:r>
          </a:p>
          <a:p>
            <a:r>
              <a:rPr lang="en-US" dirty="0"/>
              <a:t>Each member state is responsible for the administrative arrangements which include identifying the authoritative body that will apply the rules of the WFD for the part of the river basin lying within their respective state. </a:t>
            </a:r>
          </a:p>
          <a:p>
            <a:r>
              <a:rPr lang="en-US" dirty="0"/>
              <a:t>In the instance where a river basin district extends to non-Member state of the EU, the relevant Member state(s) involved must ensure coordination between all parties to meet the objectives of the WFD.</a:t>
            </a:r>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18</a:t>
            </a:fld>
            <a:endParaRPr lang="en-TT"/>
          </a:p>
        </p:txBody>
      </p:sp>
    </p:spTree>
    <p:extLst>
      <p:ext uri="{BB962C8B-B14F-4D97-AF65-F5344CB8AC3E}">
        <p14:creationId xmlns:p14="http://schemas.microsoft.com/office/powerpoint/2010/main" val="1239397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37" y="2378205"/>
            <a:ext cx="4371526" cy="2599148"/>
          </a:xfrm>
        </p:spPr>
        <p:txBody>
          <a:bodyPr>
            <a:normAutofit/>
          </a:bodyPr>
          <a:lstStyle/>
          <a:p>
            <a:r>
              <a:rPr lang="en-TT" sz="3600" dirty="0"/>
              <a:t>Recommendations emanating from the </a:t>
            </a:r>
            <a:r>
              <a:rPr lang="en-TT" sz="3600" dirty="0" smtClean="0"/>
              <a:t>paper</a:t>
            </a:r>
            <a:endParaRPr lang="en-TT" sz="3600" strike="sngStrik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011787"/>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1259F60-AA3D-4FF0-87E4-81CAC34AA0EC}" type="slidenum">
              <a:rPr lang="en-TT" smtClean="0"/>
              <a:t>19</a:t>
            </a:fld>
            <a:endParaRPr lang="en-TT"/>
          </a:p>
        </p:txBody>
      </p:sp>
    </p:spTree>
    <p:extLst>
      <p:ext uri="{BB962C8B-B14F-4D97-AF65-F5344CB8AC3E}">
        <p14:creationId xmlns:p14="http://schemas.microsoft.com/office/powerpoint/2010/main" val="323519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Background</a:t>
            </a:r>
          </a:p>
        </p:txBody>
      </p:sp>
      <p:sp>
        <p:nvSpPr>
          <p:cNvPr id="3" name="Content Placeholder 2"/>
          <p:cNvSpPr>
            <a:spLocks noGrp="1"/>
          </p:cNvSpPr>
          <p:nvPr>
            <p:ph idx="1"/>
          </p:nvPr>
        </p:nvSpPr>
        <p:spPr/>
        <p:txBody>
          <a:bodyPr>
            <a:normAutofit fontScale="85000" lnSpcReduction="10000"/>
          </a:bodyPr>
          <a:lstStyle/>
          <a:p>
            <a:r>
              <a:rPr lang="en-US" dirty="0"/>
              <a:t>Activity - Review, Analysis and Report for developing a new Strategy or Protocol on the management of freshwater resources within the framework of the Cartagena Convention with a focus on Source to Sea and Integrated Watershed Management.</a:t>
            </a:r>
          </a:p>
          <a:p>
            <a:pPr lvl="1"/>
            <a:r>
              <a:rPr lang="en-US" dirty="0"/>
              <a:t>Design and send questionnaire to the English-speaking countries.</a:t>
            </a:r>
          </a:p>
          <a:p>
            <a:pPr lvl="1"/>
            <a:r>
              <a:rPr lang="en-US" dirty="0"/>
              <a:t>Update of work done by J. Eugenio Barrios O.  on “Outline of Technical Paper on the incorporation of freshwater issues into the LBS Protocol”</a:t>
            </a:r>
          </a:p>
          <a:p>
            <a:pPr lvl="1"/>
            <a:r>
              <a:rPr lang="en-US" dirty="0"/>
              <a:t>Review of work in other countries on management of freshwater resources including the EU Waters Framework Directive.</a:t>
            </a:r>
          </a:p>
          <a:p>
            <a:pPr lvl="1"/>
            <a:r>
              <a:rPr lang="en-US" dirty="0"/>
              <a:t>Sub regional report (English-speaking countries) with the information about the national management of freshwater resources with a focus on Source to Sea and Integrated Watershed Management (in English).</a:t>
            </a:r>
          </a:p>
          <a:p>
            <a:pPr lvl="1"/>
            <a:r>
              <a:rPr lang="en-US" dirty="0"/>
              <a:t>Develop short integrated report in English and Spanish including recommendations for the STAC, which is based on the separate sub regional reports by RAC-IMA and RAC-CIMAB.</a:t>
            </a:r>
          </a:p>
          <a:p>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2</a:t>
            </a:fld>
            <a:endParaRPr lang="en-TT"/>
          </a:p>
        </p:txBody>
      </p:sp>
    </p:spTree>
    <p:extLst>
      <p:ext uri="{BB962C8B-B14F-4D97-AF65-F5344CB8AC3E}">
        <p14:creationId xmlns:p14="http://schemas.microsoft.com/office/powerpoint/2010/main" val="3649567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183" y="2349925"/>
            <a:ext cx="4057672" cy="2683988"/>
          </a:xfrm>
        </p:spPr>
        <p:txBody>
          <a:bodyPr/>
          <a:lstStyle/>
          <a:p>
            <a:r>
              <a:rPr lang="en-TT" dirty="0"/>
              <a:t>Recommendation to STAC</a:t>
            </a:r>
          </a:p>
        </p:txBody>
      </p:sp>
      <p:sp>
        <p:nvSpPr>
          <p:cNvPr id="3" name="Content Placeholder 2"/>
          <p:cNvSpPr>
            <a:spLocks noGrp="1"/>
          </p:cNvSpPr>
          <p:nvPr>
            <p:ph idx="1"/>
          </p:nvPr>
        </p:nvSpPr>
        <p:spPr/>
        <p:txBody>
          <a:bodyPr/>
          <a:lstStyle/>
          <a:p>
            <a:r>
              <a:rPr lang="en-US" dirty="0"/>
              <a:t>Contracting Parties request that the LBS COP consider recommending to the Cartagena Convention COP the establishment of a new working group to further investigate the issue of Integrated Water Resource Management in the context of the Cartagena Convention. </a:t>
            </a:r>
            <a:endParaRPr lang="en-TT" strike="sngStrike" dirty="0"/>
          </a:p>
        </p:txBody>
      </p:sp>
      <p:sp>
        <p:nvSpPr>
          <p:cNvPr id="4" name="Slide Number Placeholder 3"/>
          <p:cNvSpPr>
            <a:spLocks noGrp="1"/>
          </p:cNvSpPr>
          <p:nvPr>
            <p:ph type="sldNum" sz="quarter" idx="12"/>
          </p:nvPr>
        </p:nvSpPr>
        <p:spPr/>
        <p:txBody>
          <a:bodyPr/>
          <a:lstStyle/>
          <a:p>
            <a:fld id="{11259F60-AA3D-4FF0-87E4-81CAC34AA0EC}" type="slidenum">
              <a:rPr lang="en-TT" smtClean="0"/>
              <a:t>20</a:t>
            </a:fld>
            <a:endParaRPr lang="en-TT"/>
          </a:p>
        </p:txBody>
      </p:sp>
    </p:spTree>
    <p:extLst>
      <p:ext uri="{BB962C8B-B14F-4D97-AF65-F5344CB8AC3E}">
        <p14:creationId xmlns:p14="http://schemas.microsoft.com/office/powerpoint/2010/main" val="574199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5267" y="320040"/>
            <a:ext cx="2949575" cy="1071562"/>
          </a:xfrm>
        </p:spPr>
        <p:txBody>
          <a:bodyPr/>
          <a:lstStyle/>
          <a:p>
            <a:pPr algn="ctr"/>
            <a:r>
              <a:rPr lang="en-TT" dirty="0">
                <a:solidFill>
                  <a:schemeClr val="tx1"/>
                </a:solidFill>
              </a:rPr>
              <a:t>Thank You</a:t>
            </a:r>
          </a:p>
        </p:txBody>
      </p:sp>
      <p:pic>
        <p:nvPicPr>
          <p:cNvPr id="10" name="Content Placeholder 9"/>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36592" y="4914646"/>
            <a:ext cx="7316788" cy="796925"/>
          </a:xfr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609" y="1235201"/>
            <a:ext cx="2948780" cy="2948780"/>
          </a:xfrm>
          <a:prstGeom prst="rect">
            <a:avLst/>
          </a:prstGeom>
        </p:spPr>
      </p:pic>
      <p:sp>
        <p:nvSpPr>
          <p:cNvPr id="6" name="Title 1"/>
          <p:cNvSpPr txBox="1">
            <a:spLocks/>
          </p:cNvSpPr>
          <p:nvPr/>
        </p:nvSpPr>
        <p:spPr>
          <a:xfrm>
            <a:off x="2743200" y="3852378"/>
            <a:ext cx="6738256" cy="985445"/>
          </a:xfrm>
          <a:prstGeom prst="rect">
            <a:avLst/>
          </a:prstGeom>
        </p:spPr>
        <p:txBody>
          <a:bodyPr vert="horz" lIns="91440" tIns="45720" rIns="91440" bIns="45720" rtlCol="0" anchor="ctr">
            <a:noAutofit/>
          </a:bodyPr>
          <a:lstStyle/>
          <a:p>
            <a:pPr algn="ctr"/>
            <a:r>
              <a:rPr lang="en-US" sz="1600" b="1" dirty="0">
                <a:cs typeface="Calibri"/>
              </a:rPr>
              <a:t>Email: </a:t>
            </a:r>
            <a:r>
              <a:rPr lang="en-US" sz="1600" b="1" dirty="0">
                <a:cs typeface="Calibri"/>
                <a:hlinkClick r:id="rId4"/>
              </a:rPr>
              <a:t>mnarcis@ima.gov.tt</a:t>
            </a:r>
            <a:r>
              <a:rPr lang="en-US" sz="1600" b="1" dirty="0">
                <a:cs typeface="Calibri"/>
              </a:rPr>
              <a:t> </a:t>
            </a:r>
          </a:p>
          <a:p>
            <a:pPr algn="ctr"/>
            <a:r>
              <a:rPr lang="en-US" sz="1600" b="1" dirty="0">
                <a:latin typeface="Calibri"/>
                <a:cs typeface="Calibri"/>
              </a:rPr>
              <a:t>http://www.ima.gov.tt</a:t>
            </a:r>
            <a:endParaRPr lang="en-US" sz="1600" b="1" cap="small" dirty="0">
              <a:latin typeface="Calibri"/>
              <a:ea typeface="+mj-ea"/>
              <a:cs typeface="Calibri"/>
            </a:endParaRPr>
          </a:p>
        </p:txBody>
      </p:sp>
      <p:grpSp>
        <p:nvGrpSpPr>
          <p:cNvPr id="14" name="Group 13"/>
          <p:cNvGrpSpPr/>
          <p:nvPr/>
        </p:nvGrpSpPr>
        <p:grpSpPr>
          <a:xfrm>
            <a:off x="7434842" y="5053085"/>
            <a:ext cx="2807577" cy="735309"/>
            <a:chOff x="7434842" y="5054057"/>
            <a:chExt cx="2807577" cy="735309"/>
          </a:xfrm>
        </p:grpSpPr>
        <p:pic>
          <p:nvPicPr>
            <p:cNvPr id="1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4842" y="5054057"/>
              <a:ext cx="735309" cy="735309"/>
            </a:xfrm>
            <a:prstGeom prst="rect">
              <a:avLst/>
            </a:prstGeom>
          </p:spPr>
        </p:pic>
        <p:pic>
          <p:nvPicPr>
            <p:cNvPr id="13" name="Imagen 2"/>
            <p:cNvPicPr/>
            <p:nvPr/>
          </p:nvPicPr>
          <p:blipFill>
            <a:blip r:embed="rId6">
              <a:extLst>
                <a:ext uri="{28A0092B-C50C-407E-A947-70E740481C1C}">
                  <a14:useLocalDpi xmlns:a14="http://schemas.microsoft.com/office/drawing/2010/main" val="0"/>
                </a:ext>
              </a:extLst>
            </a:blip>
            <a:srcRect/>
            <a:stretch>
              <a:fillRect/>
            </a:stretch>
          </p:blipFill>
          <p:spPr bwMode="auto">
            <a:xfrm>
              <a:off x="8170151" y="5172456"/>
              <a:ext cx="2072268" cy="539115"/>
            </a:xfrm>
            <a:prstGeom prst="rect">
              <a:avLst/>
            </a:prstGeom>
            <a:noFill/>
            <a:ln>
              <a:noFill/>
            </a:ln>
          </p:spPr>
        </p:pic>
      </p:grpSp>
    </p:spTree>
    <p:extLst>
      <p:ext uri="{BB962C8B-B14F-4D97-AF65-F5344CB8AC3E}">
        <p14:creationId xmlns:p14="http://schemas.microsoft.com/office/powerpoint/2010/main" val="706699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Past Work</a:t>
            </a:r>
          </a:p>
        </p:txBody>
      </p:sp>
      <p:sp>
        <p:nvSpPr>
          <p:cNvPr id="3" name="Content Placeholder 2"/>
          <p:cNvSpPr>
            <a:spLocks noGrp="1"/>
          </p:cNvSpPr>
          <p:nvPr>
            <p:ph idx="1"/>
          </p:nvPr>
        </p:nvSpPr>
        <p:spPr/>
        <p:txBody>
          <a:bodyPr>
            <a:normAutofit lnSpcReduction="10000"/>
          </a:bodyPr>
          <a:lstStyle/>
          <a:p>
            <a:r>
              <a:rPr lang="en-US" dirty="0"/>
              <a:t>“Integrated Water Resources Management Framework to Support the Implementation of the Cartagena Convention.” – Barrios, 2021.</a:t>
            </a:r>
          </a:p>
          <a:p>
            <a:pPr lvl="1"/>
            <a:r>
              <a:rPr lang="en-US" dirty="0"/>
              <a:t>Outlined an IWRM Framework to support implementation of the Cartagena Convention. </a:t>
            </a:r>
          </a:p>
          <a:p>
            <a:pPr lvl="1"/>
            <a:r>
              <a:rPr lang="en-US" dirty="0"/>
              <a:t>Integration in to the Sustainable Development Goal 6 framework </a:t>
            </a:r>
          </a:p>
          <a:p>
            <a:r>
              <a:rPr lang="en-US" dirty="0"/>
              <a:t>“Action Framework for Integrated Water Resources Management for the Caribbean Community Region.” Consultancy to Develop a Regional Action Framework for Integrated Water Resources Management for the Caribbean Community Region.” –GWP-C, 2024.</a:t>
            </a:r>
          </a:p>
          <a:p>
            <a:pPr lvl="1"/>
            <a:r>
              <a:rPr lang="en-US" dirty="0"/>
              <a:t>Provided the current status of IWRM and challenges faced regionally. </a:t>
            </a:r>
          </a:p>
          <a:p>
            <a:pPr lvl="1"/>
            <a:r>
              <a:rPr lang="en-US" dirty="0"/>
              <a:t>Developed an IWRM Action Framework for the CARICOM Region</a:t>
            </a:r>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3</a:t>
            </a:fld>
            <a:endParaRPr lang="en-TT"/>
          </a:p>
        </p:txBody>
      </p:sp>
    </p:spTree>
    <p:extLst>
      <p:ext uri="{BB962C8B-B14F-4D97-AF65-F5344CB8AC3E}">
        <p14:creationId xmlns:p14="http://schemas.microsoft.com/office/powerpoint/2010/main" val="366837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a:t>Integrated Water Resources Management (IWRM)</a:t>
            </a:r>
          </a:p>
        </p:txBody>
      </p:sp>
      <p:sp>
        <p:nvSpPr>
          <p:cNvPr id="3" name="Content Placeholder 2"/>
          <p:cNvSpPr>
            <a:spLocks noGrp="1"/>
          </p:cNvSpPr>
          <p:nvPr>
            <p:ph idx="1"/>
          </p:nvPr>
        </p:nvSpPr>
        <p:spPr/>
        <p:txBody>
          <a:bodyPr/>
          <a:lstStyle/>
          <a:p>
            <a:r>
              <a:rPr lang="en-US" dirty="0"/>
              <a:t>Cited as one of the best practices for water resources management worldwide, as it promotes the coordinated development and management of land, water, and related resources to maximize economic and social well-being in a manner that is equitable and does not compromise sustainability.</a:t>
            </a:r>
          </a:p>
          <a:p>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4</a:t>
            </a:fld>
            <a:endParaRPr lang="en-TT"/>
          </a:p>
        </p:txBody>
      </p:sp>
    </p:spTree>
    <p:extLst>
      <p:ext uri="{BB962C8B-B14F-4D97-AF65-F5344CB8AC3E}">
        <p14:creationId xmlns:p14="http://schemas.microsoft.com/office/powerpoint/2010/main" val="148614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IWRM Overview</a:t>
            </a:r>
          </a:p>
        </p:txBody>
      </p:sp>
      <p:sp>
        <p:nvSpPr>
          <p:cNvPr id="3" name="Content Placeholder 2"/>
          <p:cNvSpPr>
            <a:spLocks noGrp="1"/>
          </p:cNvSpPr>
          <p:nvPr>
            <p:ph idx="1"/>
          </p:nvPr>
        </p:nvSpPr>
        <p:spPr/>
        <p:txBody>
          <a:bodyPr>
            <a:normAutofit/>
          </a:bodyPr>
          <a:lstStyle/>
          <a:p>
            <a:r>
              <a:rPr lang="en-TT" dirty="0"/>
              <a:t>Dublin Statement </a:t>
            </a:r>
            <a:r>
              <a:rPr lang="en-US" dirty="0"/>
              <a:t>outlined the action required to reverse the existing trends of overconsumption, pollution, and rising threats from drought and floods.</a:t>
            </a:r>
            <a:endParaRPr lang="en-TT" dirty="0"/>
          </a:p>
          <a:p>
            <a:r>
              <a:rPr lang="en-US" dirty="0"/>
              <a:t>Guiding Principles</a:t>
            </a:r>
          </a:p>
          <a:p>
            <a:pPr lvl="1"/>
            <a:r>
              <a:rPr lang="en-US" dirty="0"/>
              <a:t>Fresh water is a finite and vulnerable resource, essential to sustain life, development and the environment</a:t>
            </a:r>
          </a:p>
          <a:p>
            <a:pPr lvl="1"/>
            <a:r>
              <a:rPr lang="en-US" dirty="0"/>
              <a:t>Water development and management should be based on a participatory approach, involving users, planners and policy-makers at all levels</a:t>
            </a:r>
          </a:p>
          <a:p>
            <a:pPr lvl="1"/>
            <a:r>
              <a:rPr lang="en-US" dirty="0"/>
              <a:t>Women play a central part in the provision, management and safeguarding of water</a:t>
            </a:r>
          </a:p>
          <a:p>
            <a:pPr lvl="1"/>
            <a:r>
              <a:rPr lang="en-US" dirty="0"/>
              <a:t>Water has an economic value in all its competing uses and should be recognized as an economic good</a:t>
            </a:r>
          </a:p>
          <a:p>
            <a:endParaRPr lang="en-TT" dirty="0"/>
          </a:p>
        </p:txBody>
      </p:sp>
      <p:sp>
        <p:nvSpPr>
          <p:cNvPr id="4" name="Slide Number Placeholder 3"/>
          <p:cNvSpPr>
            <a:spLocks noGrp="1"/>
          </p:cNvSpPr>
          <p:nvPr>
            <p:ph type="sldNum" sz="quarter" idx="12"/>
          </p:nvPr>
        </p:nvSpPr>
        <p:spPr/>
        <p:txBody>
          <a:bodyPr/>
          <a:lstStyle/>
          <a:p>
            <a:fld id="{11259F60-AA3D-4FF0-87E4-81CAC34AA0EC}" type="slidenum">
              <a:rPr lang="en-TT" smtClean="0"/>
              <a:t>5</a:t>
            </a:fld>
            <a:endParaRPr lang="en-TT"/>
          </a:p>
        </p:txBody>
      </p:sp>
    </p:spTree>
    <p:extLst>
      <p:ext uri="{BB962C8B-B14F-4D97-AF65-F5344CB8AC3E}">
        <p14:creationId xmlns:p14="http://schemas.microsoft.com/office/powerpoint/2010/main" val="260967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Sustainable Goals SDG 6</a:t>
            </a:r>
          </a:p>
        </p:txBody>
      </p:sp>
      <p:sp>
        <p:nvSpPr>
          <p:cNvPr id="3" name="Content Placeholder 2"/>
          <p:cNvSpPr>
            <a:spLocks noGrp="1"/>
          </p:cNvSpPr>
          <p:nvPr>
            <p:ph idx="1"/>
          </p:nvPr>
        </p:nvSpPr>
        <p:spPr/>
        <p:txBody>
          <a:bodyPr/>
          <a:lstStyle/>
          <a:p>
            <a:r>
              <a:rPr lang="en-US" dirty="0"/>
              <a:t>SDG 6 - Clean Water and Sanitation</a:t>
            </a:r>
          </a:p>
          <a:p>
            <a:r>
              <a:rPr lang="en-US" dirty="0"/>
              <a:t>Include the implementation of IWRM (SDG 6.5.1) as a target along with key areas of water resource management such as universal access to drinking water and sanitation, pollution control and water use efficiency among others.</a:t>
            </a:r>
          </a:p>
          <a:p>
            <a:r>
              <a:rPr lang="en-US" dirty="0"/>
              <a:t>Progress based on four components – Enabling environment, Institutions and participation, Management instruments and Financing</a:t>
            </a:r>
            <a:endParaRPr lang="en-TT" dirty="0"/>
          </a:p>
        </p:txBody>
      </p:sp>
      <p:pic>
        <p:nvPicPr>
          <p:cNvPr id="5" name="Picture 4"/>
          <p:cNvPicPr>
            <a:picLocks noChangeAspect="1"/>
          </p:cNvPicPr>
          <p:nvPr/>
        </p:nvPicPr>
        <p:blipFill>
          <a:blip r:embed="rId2"/>
          <a:stretch>
            <a:fillRect/>
          </a:stretch>
        </p:blipFill>
        <p:spPr>
          <a:xfrm>
            <a:off x="9695465" y="365125"/>
            <a:ext cx="1704855" cy="17048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892" y="4067283"/>
            <a:ext cx="1408859" cy="2305238"/>
          </a:xfrm>
          <a:prstGeom prst="rect">
            <a:avLst/>
          </a:prstGeom>
        </p:spPr>
      </p:pic>
      <p:pic>
        <p:nvPicPr>
          <p:cNvPr id="4" name="Picture 3"/>
          <p:cNvPicPr>
            <a:picLocks noChangeAspect="1"/>
          </p:cNvPicPr>
          <p:nvPr/>
        </p:nvPicPr>
        <p:blipFill>
          <a:blip r:embed="rId4"/>
          <a:stretch>
            <a:fillRect/>
          </a:stretch>
        </p:blipFill>
        <p:spPr>
          <a:xfrm>
            <a:off x="1668840" y="127001"/>
            <a:ext cx="1536274" cy="1536274"/>
          </a:xfrm>
          <a:prstGeom prst="rect">
            <a:avLst/>
          </a:prstGeom>
        </p:spPr>
      </p:pic>
      <p:sp>
        <p:nvSpPr>
          <p:cNvPr id="7" name="Slide Number Placeholder 6"/>
          <p:cNvSpPr>
            <a:spLocks noGrp="1"/>
          </p:cNvSpPr>
          <p:nvPr>
            <p:ph type="sldNum" sz="quarter" idx="12"/>
          </p:nvPr>
        </p:nvSpPr>
        <p:spPr/>
        <p:txBody>
          <a:bodyPr/>
          <a:lstStyle/>
          <a:p>
            <a:fld id="{11259F60-AA3D-4FF0-87E4-81CAC34AA0EC}" type="slidenum">
              <a:rPr lang="en-TT" smtClean="0"/>
              <a:t>6</a:t>
            </a:fld>
            <a:endParaRPr lang="en-TT"/>
          </a:p>
        </p:txBody>
      </p:sp>
    </p:spTree>
    <p:extLst>
      <p:ext uri="{BB962C8B-B14F-4D97-AF65-F5344CB8AC3E}">
        <p14:creationId xmlns:p14="http://schemas.microsoft.com/office/powerpoint/2010/main" val="3316747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IWRM Challenges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2394443"/>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11259F60-AA3D-4FF0-87E4-81CAC34AA0EC}" type="slidenum">
              <a:rPr lang="en-TT" smtClean="0"/>
              <a:t>7</a:t>
            </a:fld>
            <a:endParaRPr lang="en-TT"/>
          </a:p>
        </p:txBody>
      </p:sp>
    </p:spTree>
    <p:extLst>
      <p:ext uri="{BB962C8B-B14F-4D97-AF65-F5344CB8AC3E}">
        <p14:creationId xmlns:p14="http://schemas.microsoft.com/office/powerpoint/2010/main" val="2413983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Framework for IWRM</a:t>
            </a:r>
            <a:endParaRPr lang="en-TT" dirty="0"/>
          </a:p>
        </p:txBody>
      </p:sp>
      <p:sp>
        <p:nvSpPr>
          <p:cNvPr id="3" name="Content Placeholder 2"/>
          <p:cNvSpPr>
            <a:spLocks noGrp="1"/>
          </p:cNvSpPr>
          <p:nvPr>
            <p:ph idx="1"/>
          </p:nvPr>
        </p:nvSpPr>
        <p:spPr>
          <a:noFill/>
        </p:spPr>
        <p:txBody>
          <a:bodyPr anchor="t">
            <a:normAutofit/>
          </a:bodyPr>
          <a:lstStyle/>
          <a:p>
            <a:r>
              <a:rPr lang="en-US" dirty="0"/>
              <a:t>An Action Framework for the implementation of IWRM for the Caribbean Community (CARICOM) region has been recently established by the GWP-C. </a:t>
            </a:r>
          </a:p>
          <a:p>
            <a:pPr lvl="1"/>
            <a:r>
              <a:rPr lang="en-US" dirty="0"/>
              <a:t>The GEF Integrating Water, Land and Ecosystems Management in Caribbean Small Island Developing States (</a:t>
            </a:r>
            <a:r>
              <a:rPr lang="en-US" dirty="0" err="1"/>
              <a:t>IWEco</a:t>
            </a:r>
            <a:r>
              <a:rPr lang="en-US" dirty="0"/>
              <a:t>) regional project</a:t>
            </a:r>
          </a:p>
          <a:p>
            <a:pPr lvl="1"/>
            <a:r>
              <a:rPr lang="en-US" dirty="0"/>
              <a:t>Development aimed towards enabling a streamlined approach within the CARICOM Member States / Small Island Developing States (SIDS) </a:t>
            </a:r>
          </a:p>
          <a:p>
            <a:r>
              <a:rPr lang="en-TT" dirty="0"/>
              <a:t>Integrated Water Resources Management </a:t>
            </a:r>
            <a:r>
              <a:rPr lang="en-TT" dirty="0" smtClean="0"/>
              <a:t>Plans</a:t>
            </a:r>
            <a:r>
              <a:rPr lang="en-TT" dirty="0"/>
              <a:t>/</a:t>
            </a:r>
            <a:r>
              <a:rPr lang="en-TT" dirty="0" smtClean="0"/>
              <a:t> </a:t>
            </a:r>
            <a:r>
              <a:rPr lang="en-TT" dirty="0"/>
              <a:t>National </a:t>
            </a:r>
            <a:r>
              <a:rPr lang="en-TT" dirty="0" smtClean="0"/>
              <a:t>Policies </a:t>
            </a:r>
          </a:p>
          <a:p>
            <a:pPr lvl="1"/>
            <a:r>
              <a:rPr lang="es-ES" dirty="0" smtClean="0"/>
              <a:t>El Salvador, Guatemala, Nicaragua, </a:t>
            </a:r>
            <a:r>
              <a:rPr lang="en-TT" dirty="0" smtClean="0"/>
              <a:t>Panama</a:t>
            </a:r>
            <a:r>
              <a:rPr lang="es-ES" dirty="0" smtClean="0"/>
              <a:t> </a:t>
            </a:r>
            <a:r>
              <a:rPr lang="en-TT" dirty="0"/>
              <a:t>(GWP-CA)</a:t>
            </a:r>
          </a:p>
          <a:p>
            <a:pPr lvl="1"/>
            <a:r>
              <a:rPr lang="es-ES" dirty="0" smtClean="0"/>
              <a:t>Colombia, Cuba, </a:t>
            </a:r>
            <a:r>
              <a:rPr lang="es-ES" dirty="0" smtClean="0"/>
              <a:t>Honduras, </a:t>
            </a:r>
            <a:r>
              <a:rPr lang="en-TT" dirty="0" smtClean="0"/>
              <a:t>Mexico</a:t>
            </a:r>
          </a:p>
          <a:p>
            <a:pPr lvl="1"/>
            <a:endParaRPr lang="en-TT" dirty="0">
              <a:highlight>
                <a:srgbClr val="FFFF00"/>
              </a:highlight>
            </a:endParaRPr>
          </a:p>
        </p:txBody>
      </p:sp>
      <p:pic>
        <p:nvPicPr>
          <p:cNvPr id="1026" name="Picture 2" descr="PAGIRH Pan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970" y="4865919"/>
            <a:ext cx="1505865" cy="19475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259F60-AA3D-4FF0-87E4-81CAC34AA0EC}" type="slidenum">
              <a:rPr lang="en-TT" smtClean="0"/>
              <a:t>8</a:t>
            </a:fld>
            <a:endParaRPr lang="en-TT"/>
          </a:p>
        </p:txBody>
      </p:sp>
    </p:spTree>
    <p:extLst>
      <p:ext uri="{BB962C8B-B14F-4D97-AF65-F5344CB8AC3E}">
        <p14:creationId xmlns:p14="http://schemas.microsoft.com/office/powerpoint/2010/main" val="439496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Regional Challenges</a:t>
            </a:r>
          </a:p>
        </p:txBody>
      </p:sp>
      <p:sp>
        <p:nvSpPr>
          <p:cNvPr id="3" name="Content Placeholder 2"/>
          <p:cNvSpPr>
            <a:spLocks noGrp="1"/>
          </p:cNvSpPr>
          <p:nvPr>
            <p:ph sz="half" idx="1"/>
          </p:nvPr>
        </p:nvSpPr>
        <p:spPr/>
        <p:txBody>
          <a:bodyPr/>
          <a:lstStyle/>
          <a:p>
            <a:r>
              <a:rPr lang="en-GB" dirty="0"/>
              <a:t>Climate Change and Disaster Risk Reduction</a:t>
            </a:r>
            <a:endParaRPr lang="en-TT" dirty="0"/>
          </a:p>
          <a:p>
            <a:r>
              <a:rPr lang="en-GB" dirty="0"/>
              <a:t>Gender, Youth and the Role of Women</a:t>
            </a:r>
            <a:endParaRPr lang="en-TT" dirty="0"/>
          </a:p>
          <a:p>
            <a:r>
              <a:rPr lang="en-GB" dirty="0"/>
              <a:t>Land use and Pollution</a:t>
            </a:r>
            <a:endParaRPr lang="en-TT" dirty="0"/>
          </a:p>
          <a:p>
            <a:r>
              <a:rPr lang="en-GB" dirty="0"/>
              <a:t>Financing in the Water Sector</a:t>
            </a:r>
            <a:endParaRPr lang="en-TT" dirty="0"/>
          </a:p>
          <a:p>
            <a:r>
              <a:rPr lang="en-GB" dirty="0"/>
              <a:t>Transboundary Water Management </a:t>
            </a:r>
            <a:endParaRPr lang="en-TT" dirty="0"/>
          </a:p>
          <a:p>
            <a:endParaRPr lang="en-TT" dirty="0"/>
          </a:p>
        </p:txBody>
      </p:sp>
      <p:sp>
        <p:nvSpPr>
          <p:cNvPr id="4" name="Content Placeholder 3"/>
          <p:cNvSpPr>
            <a:spLocks noGrp="1"/>
          </p:cNvSpPr>
          <p:nvPr>
            <p:ph sz="half" idx="2"/>
          </p:nvPr>
        </p:nvSpPr>
        <p:spPr/>
        <p:txBody>
          <a:bodyPr/>
          <a:lstStyle/>
          <a:p>
            <a:r>
              <a:rPr lang="en-GB" dirty="0"/>
              <a:t>Water Availability</a:t>
            </a:r>
            <a:endParaRPr lang="en-TT" dirty="0"/>
          </a:p>
          <a:p>
            <a:r>
              <a:rPr lang="en-GB" dirty="0"/>
              <a:t>Climate Variability and Change</a:t>
            </a:r>
            <a:endParaRPr lang="en-TT" dirty="0"/>
          </a:p>
          <a:p>
            <a:r>
              <a:rPr lang="en-GB" dirty="0"/>
              <a:t>Overcoming Implementation Deficits Water Efficiency</a:t>
            </a:r>
            <a:endParaRPr lang="en-TT" dirty="0"/>
          </a:p>
          <a:p>
            <a:r>
              <a:rPr lang="en-GB" dirty="0"/>
              <a:t>Non-Revenue Water</a:t>
            </a:r>
            <a:endParaRPr lang="en-TT" dirty="0"/>
          </a:p>
          <a:p>
            <a:endParaRPr lang="en-TT" dirty="0"/>
          </a:p>
        </p:txBody>
      </p:sp>
      <p:sp>
        <p:nvSpPr>
          <p:cNvPr id="5" name="Slide Number Placeholder 4"/>
          <p:cNvSpPr>
            <a:spLocks noGrp="1"/>
          </p:cNvSpPr>
          <p:nvPr>
            <p:ph type="sldNum" sz="quarter" idx="12"/>
          </p:nvPr>
        </p:nvSpPr>
        <p:spPr/>
        <p:txBody>
          <a:bodyPr/>
          <a:lstStyle/>
          <a:p>
            <a:fld id="{11259F60-AA3D-4FF0-87E4-81CAC34AA0EC}" type="slidenum">
              <a:rPr lang="en-TT" smtClean="0"/>
              <a:t>9</a:t>
            </a:fld>
            <a:endParaRPr lang="en-TT"/>
          </a:p>
        </p:txBody>
      </p:sp>
    </p:spTree>
    <p:extLst>
      <p:ext uri="{BB962C8B-B14F-4D97-AF65-F5344CB8AC3E}">
        <p14:creationId xmlns:p14="http://schemas.microsoft.com/office/powerpoint/2010/main" val="3943066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6BEC7C-A2A1-488E-B689-8C9DFEDD699A}"/>
</file>

<file path=customXml/itemProps2.xml><?xml version="1.0" encoding="utf-8"?>
<ds:datastoreItem xmlns:ds="http://schemas.openxmlformats.org/officeDocument/2006/customXml" ds:itemID="{AFCE1AE4-4DAC-4843-AE6B-6FE3067A1EB7}">
  <ds:schemaRefs>
    <ds:schemaRef ds:uri="http://www.w3.org/XML/1998/namespace"/>
    <ds:schemaRef ds:uri="http://schemas.microsoft.com/office/2006/metadata/properties"/>
    <ds:schemaRef ds:uri="758e90b6-d6bc-44cb-ab4d-6c0c48985890"/>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c2583394-88a1-4439-b5b2-dae03630a83b"/>
  </ds:schemaRefs>
</ds:datastoreItem>
</file>

<file path=customXml/itemProps3.xml><?xml version="1.0" encoding="utf-8"?>
<ds:datastoreItem xmlns:ds="http://schemas.openxmlformats.org/officeDocument/2006/customXml" ds:itemID="{102F2CA9-B3C4-4E6D-91A3-00FEB336FE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RAC-IMA Theme</Template>
  <TotalTime>510</TotalTime>
  <Words>1806</Words>
  <Application>Microsoft Office PowerPoint</Application>
  <PresentationFormat>Widescreen</PresentationFormat>
  <Paragraphs>138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Calibri Light</vt:lpstr>
      <vt:lpstr>Rockwell</vt:lpstr>
      <vt:lpstr>Wingdings</vt:lpstr>
      <vt:lpstr>Atlas</vt:lpstr>
      <vt:lpstr>DEVELOPING A NEW STRATEGY OR PROTOCOL ON THE MANAGEMENT OF FRESHWATER RESOURCES WITHIN THE FRAMEWORK OF THE CARTAGENA CONVENTION</vt:lpstr>
      <vt:lpstr>Background</vt:lpstr>
      <vt:lpstr>Past Work</vt:lpstr>
      <vt:lpstr>Integrated Water Resources Management (IWRM)</vt:lpstr>
      <vt:lpstr>IWRM Overview</vt:lpstr>
      <vt:lpstr>Sustainable Goals SDG 6</vt:lpstr>
      <vt:lpstr>IWRM Challenges</vt:lpstr>
      <vt:lpstr>Action Framework for IWRM</vt:lpstr>
      <vt:lpstr>Regional Challenges</vt:lpstr>
      <vt:lpstr>REGIONAL ACTION FRAMEWORK FOR IWRM</vt:lpstr>
      <vt:lpstr>Strategic Goals</vt:lpstr>
      <vt:lpstr>Strategic Goals</vt:lpstr>
      <vt:lpstr>Critical Elements for IWRM Implementation</vt:lpstr>
      <vt:lpstr>Critical Elements for IWRM Implementation</vt:lpstr>
      <vt:lpstr>EU – Water Framework Directive</vt:lpstr>
      <vt:lpstr>Water Protection</vt:lpstr>
      <vt:lpstr>Water Management</vt:lpstr>
      <vt:lpstr>Transboundary Management</vt:lpstr>
      <vt:lpstr>Recommendations emanating from the paper</vt:lpstr>
      <vt:lpstr>Recommendation to STAC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NEW STRATEGY OR PROTOCOL ON THE MANAGEMENT OF FRESHWATER RESOURCES WITHIN THE FRAMEWORK OF THE CARTAGENA CONVENTION</dc:title>
  <dc:creator>Dr Maurice Narcis</dc:creator>
  <cp:lastModifiedBy>Dr Maurice Narcis</cp:lastModifiedBy>
  <cp:revision>44</cp:revision>
  <dcterms:created xsi:type="dcterms:W3CDTF">2025-07-22T01:59:17Z</dcterms:created>
  <dcterms:modified xsi:type="dcterms:W3CDTF">2025-07-23T20:35:04Z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